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69"/>
  </p:notesMasterIdLst>
  <p:sldIdLst>
    <p:sldId id="256" r:id="rId5"/>
    <p:sldId id="257" r:id="rId6"/>
    <p:sldId id="331" r:id="rId7"/>
    <p:sldId id="259" r:id="rId8"/>
    <p:sldId id="260" r:id="rId9"/>
    <p:sldId id="261" r:id="rId10"/>
    <p:sldId id="330" r:id="rId11"/>
    <p:sldId id="263" r:id="rId12"/>
    <p:sldId id="264" r:id="rId13"/>
    <p:sldId id="265" r:id="rId14"/>
    <p:sldId id="33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18" r:id="rId37"/>
    <p:sldId id="290" r:id="rId38"/>
    <p:sldId id="322" r:id="rId39"/>
    <p:sldId id="292" r:id="rId40"/>
    <p:sldId id="323" r:id="rId41"/>
    <p:sldId id="294" r:id="rId42"/>
    <p:sldId id="324" r:id="rId43"/>
    <p:sldId id="317" r:id="rId44"/>
    <p:sldId id="326" r:id="rId45"/>
    <p:sldId id="335" r:id="rId46"/>
    <p:sldId id="297" r:id="rId47"/>
    <p:sldId id="298" r:id="rId48"/>
    <p:sldId id="327" r:id="rId49"/>
    <p:sldId id="328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34" r:id="rId63"/>
    <p:sldId id="313" r:id="rId64"/>
    <p:sldId id="314" r:id="rId65"/>
    <p:sldId id="315" r:id="rId66"/>
    <p:sldId id="332" r:id="rId67"/>
    <p:sldId id="316" r:id="rId68"/>
  </p:sldIdLst>
  <p:sldSz cx="9144000" cy="5143500" type="screen16x9"/>
  <p:notesSz cx="6858000" cy="9144000"/>
  <p:embeddedFontLst>
    <p:embeddedFont>
      <p:font typeface="Roboto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3300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602C7-6919-4EB3-A867-366E1AFE65A1}">
  <a:tblStyle styleId="{5C8602C7-6919-4EB3-A867-366E1AFE65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</c:v>
                </c:pt>
                <c:pt idx="1">
                  <c:v>0.97</c:v>
                </c:pt>
                <c:pt idx="2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8-42C7-B16D-507A76A435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4-45B1-8330-C78EC45658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t-SNE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C4-45B1-8330-C78EC45658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C4-45B1-8330-C78EC4565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800"/>
      </a:pPr>
      <a:endParaRPr lang="ar-EG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</c:v>
                </c:pt>
                <c:pt idx="1">
                  <c:v>0.92</c:v>
                </c:pt>
                <c:pt idx="2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</c:v>
                </c:pt>
                <c:pt idx="1">
                  <c:v>0.89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791117996385233E-2"/>
          <c:y val="0.94751032350901543"/>
          <c:w val="1.0473675562753797E-2"/>
          <c:h val="1.2556291208995388E-2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E2-45A0-8916-7287944ACCD3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E2-45A0-8916-7287944AC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145506185010443"/>
          <c:y val="2.178184651744863E-2"/>
          <c:w val="0.80142525174283497"/>
          <c:h val="0.1097673573017494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Meansfhit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8-42C7-B16D-507A76A435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DBSCAN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0.96</c:v>
                </c:pt>
                <c:pt idx="1">
                  <c:v>0.98</c:v>
                </c:pt>
                <c:pt idx="2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OPTICS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0.68</c:v>
                </c:pt>
                <c:pt idx="1">
                  <c:v>0.95</c:v>
                </c:pt>
                <c:pt idx="2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HDBSCAN*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D8-4E50-9C35-1C5036A5CEF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Meansfhit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0.89</c:v>
                </c:pt>
                <c:pt idx="1">
                  <c:v>0.89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2-4E62-9033-ADDE128F6E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DBSCAN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0.91</c:v>
                </c:pt>
                <c:pt idx="2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OPTICS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0.7</c:v>
                </c:pt>
                <c:pt idx="1">
                  <c:v>0.91</c:v>
                </c:pt>
                <c:pt idx="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HDBSCAN*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0.89</c:v>
                </c:pt>
                <c:pt idx="1">
                  <c:v>0.89</c:v>
                </c:pt>
                <c:pt idx="2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0-42FA-9F56-63531D9C0B2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Meansfhit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22173724932499"/>
                      <c:h val="0.10244100981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1F8-43E2-9C60-D0AD143191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7-49F0-9621-8F5A879433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DBSCAN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48099420929626"/>
                      <c:h val="0.10244100981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7E7-49F0-9621-8F5A879433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E7-49F0-9621-8F5A879433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OPTICS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39.770000000000003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7E7-49F0-9621-8F5A879433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HDBSCAN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6.0648142399928181E-3"/>
                  <c:y val="4.171428344891745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27265303627523"/>
                      <c:h val="0.133589521312584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1F8-43E2-9C60-D0AD143191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F8-43E2-9C60-D0AD143191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1939727"/>
        <c:axId val="2061203423"/>
      </c:barChart>
      <c:catAx>
        <c:axId val="19193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2061203423"/>
        <c:crosses val="autoZero"/>
        <c:auto val="1"/>
        <c:lblAlgn val="ctr"/>
        <c:lblOffset val="100"/>
        <c:noMultiLvlLbl val="0"/>
      </c:catAx>
      <c:valAx>
        <c:axId val="206120342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1939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Meansfhit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FE59-48C6-B9E8-BEB29CFCA1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DBSCAN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FE59-48C6-B9E8-BEB29CFCA1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OPTICS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FE59-48C6-B9E8-BEB29CFCA13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HDBSCAN*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FE59-48C6-B9E8-BEB29CFCA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1932441831842129E-2"/>
          <c:y val="0.14337319845499069"/>
          <c:w val="0.9439211167403454"/>
          <c:h val="0.44587804345540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200"/>
      </a:pPr>
      <a:endParaRPr lang="ar-EG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SVM200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0.91</c:v>
                </c:pt>
                <c:pt idx="1">
                  <c:v>0.91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2-4E62-9033-ADDE128F6E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SVMxval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UnSup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0.84</c:v>
                </c:pt>
                <c:pt idx="1">
                  <c:v>0.75</c:v>
                </c:pt>
                <c:pt idx="2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0.89</c:v>
                </c:pt>
                <c:pt idx="1">
                  <c:v>0.88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5-4B99-A0B1-4F85332EA49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SVM200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0.68</c:v>
                </c:pt>
                <c:pt idx="1">
                  <c:v>0.67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8-42C7-B16D-507A76A435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SVMxval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0.92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UnSup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0.91</c:v>
                </c:pt>
                <c:pt idx="1">
                  <c:v>0.86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3-483F-BB7C-12C1CAFD364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0.82</c:v>
                </c:pt>
                <c:pt idx="1">
                  <c:v>0.75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2-4E62-9033-ADDE128F6E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</c:v>
                </c:pt>
                <c:pt idx="1">
                  <c:v>0.88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</c:v>
                </c:pt>
                <c:pt idx="1">
                  <c:v>0.89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94444342489360333"/>
          <c:w val="3.4152524470107741E-2"/>
          <c:h val="1.4205566313461367E-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E-4DAD-A849-D088FE4263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0E-4DAD-A849-D088FE4263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0E-4DAD-A849-D088FE426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SBERT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0.73</c:v>
                </c:pt>
                <c:pt idx="1">
                  <c:v>0.64</c:v>
                </c:pt>
                <c:pt idx="2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8-42C7-B16D-507A76A435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0.94</c:v>
                </c:pt>
                <c:pt idx="1">
                  <c:v>0.94</c:v>
                </c:pt>
                <c:pt idx="2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SBERT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0.74</c:v>
                </c:pt>
                <c:pt idx="1">
                  <c:v>0.66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2-4E62-9033-ADDE128F6E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0.86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0.89</c:v>
                </c:pt>
                <c:pt idx="1">
                  <c:v>0.88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791117996385233E-2"/>
          <c:y val="0.94751032350901543"/>
          <c:w val="1.0473675562753797E-2"/>
          <c:h val="1.2556291208995388E-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SBERT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2-45A0-8916-7287944ACC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MUSE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E2-45A0-8916-7287944ACC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E2-45A0-8916-7287944AC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145506185010443"/>
          <c:y val="2.178184651744863E-2"/>
          <c:w val="0.80142525174283497"/>
          <c:h val="0.1097673573017494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UEFA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0.31</c:v>
                </c:pt>
                <c:pt idx="1">
                  <c:v>0.19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8-42C7-B16D-507A76A435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t-SNE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</c:v>
                </c:pt>
                <c:pt idx="1">
                  <c:v>0.83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8-42C7-B16D-507A76A435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8-42C7-B16D-507A76A435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TRUMP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</c:v>
                </c:pt>
                <c:pt idx="1">
                  <c:v>0.06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2-4E62-9033-ADDE128F6E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t-SNE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0.74</c:v>
                </c:pt>
                <c:pt idx="1">
                  <c:v>0.63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2-4E62-9033-ADDE128F6E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UMAP*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</c:v>
                </c:pt>
                <c:pt idx="1">
                  <c:v>R</c:v>
                </c:pt>
                <c:pt idx="2">
                  <c:v>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0.89</c:v>
                </c:pt>
                <c:pt idx="1">
                  <c:v>0.88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2-4E62-9033-ADDE128F6E0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776816"/>
        <c:axId val="1632132944"/>
      </c:barChart>
      <c:catAx>
        <c:axId val="163277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132944"/>
        <c:crosses val="autoZero"/>
        <c:auto val="1"/>
        <c:lblAlgn val="ctr"/>
        <c:lblOffset val="100"/>
        <c:noMultiLvlLbl val="0"/>
      </c:catAx>
      <c:valAx>
        <c:axId val="163213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163277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7-49F0-9621-8F5A879433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t-SNE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48099420929626"/>
                      <c:h val="0.10244100981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7E7-49F0-9621-8F5A879433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150.19999999999999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E7-49F0-9621-8F5A879433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UMAP</c:v>
                </c:pt>
              </c:strCache>
            </c:strRef>
          </c:tx>
          <c:spPr>
            <a:solidFill>
              <a:srgbClr val="00800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7E7-49F0-9621-8F5A8794338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1939727"/>
        <c:axId val="2061203423"/>
      </c:barChart>
      <c:catAx>
        <c:axId val="19193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2061203423"/>
        <c:crosses val="autoZero"/>
        <c:auto val="1"/>
        <c:lblAlgn val="ctr"/>
        <c:lblOffset val="100"/>
        <c:noMultiLvlLbl val="0"/>
      </c:catAx>
      <c:valAx>
        <c:axId val="206120342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1939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f6ae2fff9_0_3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f6ae2fff9_0_3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5fa93cb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5fa93cb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 results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missing in these approaches?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f6ae2fff9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f6ae2fff9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0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b5fa93cb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b5fa93cb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5fa93c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5fa93c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5fa93c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5fa93cb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f6ae2fff9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f6ae2fff9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difference in nature between the datasets and the reason for that (different behaviour, how?)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6ae2fff9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6ae2fff9_0_1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the citation here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b5fa93cb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b5fa93cb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b5fa93cb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b5fa93cb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b5fa93cb2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b5fa93cb2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Separate approaches in different slides (better reorganized)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some references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Reproduce the siamese network figure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5fa93c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5fa93c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5fa93cb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5fa93cb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5fa93cb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b5fa93cb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af2161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af2161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ba5e5d7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ba5e5d7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5fa93cb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b5fa93cb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b9c9358a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b9c9358a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b9c9358a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b9c9358a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be brief in talking about it. (CUT IT SHORT ya Ammar)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ba0c79f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ba0c79f6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ba0c79f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ba0c79f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f6ae2fff9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f6ae2fff9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f6ae2fff9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f6ae2fff9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f9fc0679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f9fc0679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f9fc0679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f9fc0679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f9fc067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f9fc067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f9fc0679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f9fc0679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f9fc0679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f9fc0679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f9fc0679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f9fc0679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7CE8A0B-F1AA-402A-852E-F0B2A956D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20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f6ae2fff9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f6ae2fff9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941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f9fc0679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f9fc0679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5fa93cb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b5fa93cb2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easy stance example sentences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f9fc0679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f9fc0679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b5fa93cb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b5fa93cb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b83aa945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b83aa945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83aa945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83aa945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b5fa93cb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b5fa93cb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b83aa94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b83aa94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b83aa945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b83aa945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b5fa93c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b5fa93cb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b83aa945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b83aa945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f6ae2fff9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f6ae2fff9_0_1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229d2e3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229d2e3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b5fa93cb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b5fa93cb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b83aa945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b83aa945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b5fa93cb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b5fa93cb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b5fa93cb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b5fa93cb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174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b5fa93cb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b5fa93cb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b5fa93cb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b5fa93cb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b5fa93cb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8b5fa93cb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01b268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901b2680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f6ae2fff9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f6ae2fff9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f6ae2fff9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f6ae2fff9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f6ae2fff9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f6ae2fff9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35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b5fa93cb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b5fa93cb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citations, years …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well did they work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b5fa93c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b5fa93c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311112" y="4512638"/>
            <a:ext cx="2812694" cy="150575"/>
            <a:chOff x="0" y="3797750"/>
            <a:chExt cx="9144000" cy="150575"/>
          </a:xfrm>
        </p:grpSpPr>
        <p:cxnSp>
          <p:nvCxnSpPr>
            <p:cNvPr id="53" name="Google Shape;53;p13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6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7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4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826700" y="2938200"/>
            <a:ext cx="7490400" cy="143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401650" y="4456200"/>
            <a:ext cx="63405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`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16">
    <p:bg>
      <p:bgPr>
        <a:solidFill>
          <a:srgbClr val="F7EFE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F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0"/>
          <p:cNvSpPr/>
          <p:nvPr/>
        </p:nvSpPr>
        <p:spPr>
          <a:xfrm>
            <a:off x="918451" y="4437550"/>
            <a:ext cx="944700" cy="82800"/>
          </a:xfrm>
          <a:prstGeom prst="rect">
            <a:avLst/>
          </a:prstGeom>
          <a:solidFill>
            <a:srgbClr val="9578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826750" y="596425"/>
            <a:ext cx="7505700" cy="10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3200"/>
              <a:buNone/>
              <a:defRPr sz="3200" b="1">
                <a:solidFill>
                  <a:srgbClr val="221E1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4675750" y="1771725"/>
            <a:ext cx="3656700" cy="226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2"/>
          </p:nvPr>
        </p:nvSpPr>
        <p:spPr>
          <a:xfrm>
            <a:off x="826750" y="1771725"/>
            <a:ext cx="3656700" cy="226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21E1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 layout 14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89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 layout 13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30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 layout 12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692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 layout 9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124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 layout 10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832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 layout 11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906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 layout 6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9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87" name="Google Shape;87;p19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9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19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9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hyperlink" Target="https://github.com/AmmarRashed/UnsupervisedStanceDetecti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UKPLab/sentence-transformers" TargetMode="External"/><Relationship Id="rId5" Type="http://schemas.openxmlformats.org/officeDocument/2006/relationships/hyperlink" Target="https://tfhub.dev/google/universal-sentence-encoder/4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map-learn.readthedocs.io/en/latest/how_umap_works.html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formatics.sydney.edu.au/news/ms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kit-learn.org/stable/auto_examples/cluster/plot_cluster_comparison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hyperlink" Target="https://arxiv.org/abs/2005.0964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3">
            <a:alphaModFix/>
          </a:blip>
          <a:srcRect t="28880" b="28884"/>
          <a:stretch/>
        </p:blipFill>
        <p:spPr>
          <a:xfrm>
            <a:off x="0" y="0"/>
            <a:ext cx="9143995" cy="2574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>
            <a:spLocks noGrp="1"/>
          </p:cNvSpPr>
          <p:nvPr>
            <p:ph type="ctrTitle"/>
          </p:nvPr>
        </p:nvSpPr>
        <p:spPr>
          <a:xfrm>
            <a:off x="826700" y="2938200"/>
            <a:ext cx="7490400" cy="14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Embeddings-Based Clustering for Target Specific Stances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1401650" y="4456200"/>
            <a:ext cx="6340500" cy="3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Ammar Raşid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6321750" y="4456200"/>
            <a:ext cx="2699400" cy="6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Prof. Dr. Tanju Erdem</a:t>
            </a:r>
            <a:endParaRPr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Dr. Reyyan Yeniterzi</a:t>
            </a:r>
            <a:endParaRPr sz="1500" dirty="0"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63215"/>
            <a:ext cx="1586626" cy="4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29D56-4245-408A-9E47-8D3AA6FFE326}"/>
              </a:ext>
            </a:extLst>
          </p:cNvPr>
          <p:cNvSpPr txBox="1"/>
          <p:nvPr/>
        </p:nvSpPr>
        <p:spPr>
          <a:xfrm>
            <a:off x="2175897" y="4837595"/>
            <a:ext cx="6051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200" dirty="0">
                <a:hlinkClick r:id="rId5"/>
              </a:rPr>
              <a:t>github.com/AmmarRashed/UnsupervisedStanceDetection</a:t>
            </a:r>
            <a:r>
              <a:rPr lang="ar-EG" sz="1200" dirty="0"/>
              <a:t> </a:t>
            </a:r>
          </a:p>
        </p:txBody>
      </p:sp>
      <p:pic>
        <p:nvPicPr>
          <p:cNvPr id="1026" name="Picture 2" descr="Free Icon Download | Github Logo">
            <a:extLst>
              <a:ext uri="{FF2B5EF4-FFF2-40B4-BE49-F238E27FC236}">
                <a16:creationId xmlns:a16="http://schemas.microsoft.com/office/drawing/2014/main" id="{F107187D-1D51-4F9E-8305-9E137D3E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13" y="4758441"/>
            <a:ext cx="340659" cy="3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Stance Detection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Text-based: </a:t>
            </a:r>
            <a:r>
              <a:rPr lang="en" sz="1000"/>
              <a:t>“</a:t>
            </a:r>
            <a:r>
              <a:rPr lang="en" sz="1000" i="1"/>
              <a:t>Detection of Stance-Related Characteristics in Social Media Text</a:t>
            </a:r>
            <a:r>
              <a:rPr lang="en" sz="1000"/>
              <a:t>, Simaki et. al 2018”</a:t>
            </a:r>
            <a:endParaRPr sz="10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21 stance-related text characteristics, e.g.  contrariety, hypotheticality, and necessity constructions.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 using PCA.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Organize projected vectors into 6 clusters of different writing styles.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Interaction-based: </a:t>
            </a:r>
            <a:r>
              <a:rPr lang="en" sz="1000"/>
              <a:t>“</a:t>
            </a:r>
            <a:r>
              <a:rPr lang="en" sz="1000" i="1"/>
              <a:t>Unsupervised User Stance Detection on Twitter,</a:t>
            </a:r>
            <a:r>
              <a:rPr lang="en" sz="1000"/>
              <a:t> Darwish et. al 2019”</a:t>
            </a:r>
            <a:endParaRPr sz="10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Hashtags, and retweeted accounts as features.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 using UMAP.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Cluster with Mean-shift.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Limitations of previous best Unsupervised Stance Detection</a:t>
            </a:r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rtl="0">
              <a:lnSpc>
                <a:spcPct val="2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platform-specific features.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large amount of data for training.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Does not consider the hierarchy of stances.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specification of the number of clusters.</a:t>
            </a:r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 sz="900"/>
          </a:p>
        </p:txBody>
      </p:sp>
    </p:spTree>
    <p:extLst>
      <p:ext uri="{BB962C8B-B14F-4D97-AF65-F5344CB8AC3E}">
        <p14:creationId xmlns:p14="http://schemas.microsoft.com/office/powerpoint/2010/main" val="111513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311700" y="3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25" y="1017725"/>
            <a:ext cx="740313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63700" y="1152475"/>
            <a:ext cx="635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Collection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Keywords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Usernames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Converting camel-cased hashtags to space-separated phrase.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Removal of all links, and user mentions.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Removal of all non-letter characters and punctuation.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Replacement of all numbers to the word “number”.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Case folding, where we lowercase all letters.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 3 tokens per tweet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 3 unique tweets per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Accounts suspended within 8 months are assumed Bots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t="6349"/>
          <a:stretch/>
        </p:blipFill>
        <p:spPr>
          <a:xfrm>
            <a:off x="6418025" y="521063"/>
            <a:ext cx="2694125" cy="41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Datasets: UEFA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Topic:</a:t>
            </a:r>
            <a:r>
              <a:rPr lang="en"/>
              <a:t> UEFA Super Cup, Istanbul 14</a:t>
            </a:r>
            <a:r>
              <a:rPr lang="en" baseline="30000"/>
              <a:t>th</a:t>
            </a:r>
            <a:r>
              <a:rPr lang="en"/>
              <a:t> of August 2019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Date span: </a:t>
            </a:r>
            <a:r>
              <a:rPr lang="en"/>
              <a:t>Aug. 8-17, 2019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Language:</a:t>
            </a:r>
            <a:r>
              <a:rPr lang="en"/>
              <a:t> English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Labels:</a:t>
            </a:r>
            <a:r>
              <a:rPr lang="en"/>
              <a:t> Liverpool fan (</a:t>
            </a:r>
            <a:r>
              <a:rPr lang="en" i="1"/>
              <a:t>LFC</a:t>
            </a:r>
            <a:r>
              <a:rPr lang="en"/>
              <a:t>) vs Chelsea fan (</a:t>
            </a:r>
            <a:r>
              <a:rPr lang="en" i="1"/>
              <a:t>CFC</a:t>
            </a:r>
            <a:r>
              <a:rPr lang="en"/>
              <a:t>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Nature:</a:t>
            </a:r>
            <a:r>
              <a:rPr lang="en"/>
              <a:t> More text, less #Hashtags and Retweets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17108"/>
          <a:stretch/>
        </p:blipFill>
        <p:spPr>
          <a:xfrm>
            <a:off x="1069674" y="3242850"/>
            <a:ext cx="7004651" cy="19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/>
          <p:nvPr/>
        </p:nvSpPr>
        <p:spPr>
          <a:xfrm>
            <a:off x="6571825" y="1087900"/>
            <a:ext cx="2538432" cy="155952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Annotations:</a:t>
            </a:r>
            <a:r>
              <a:rPr lang="en" sz="1100">
                <a:solidFill>
                  <a:schemeClr val="dk2"/>
                </a:solidFill>
              </a:rPr>
              <a:t> match keywords in user bios</a:t>
            </a:r>
            <a:endParaRPr sz="11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Datasets: Trump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Topic: </a:t>
            </a:r>
            <a:r>
              <a:rPr lang="en"/>
              <a:t>USA midterm presidential elections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Date span: </a:t>
            </a:r>
            <a:r>
              <a:rPr lang="en"/>
              <a:t>Oct. 25-27, 2018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Language: </a:t>
            </a:r>
            <a:r>
              <a:rPr lang="en"/>
              <a:t>English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Labels:</a:t>
            </a:r>
            <a:r>
              <a:rPr lang="en"/>
              <a:t> Pro Trump (</a:t>
            </a:r>
            <a:r>
              <a:rPr lang="en" i="1"/>
              <a:t>PRO</a:t>
            </a:r>
            <a:r>
              <a:rPr lang="en"/>
              <a:t>) vs Anti Trump (</a:t>
            </a:r>
            <a:r>
              <a:rPr lang="en" i="1"/>
              <a:t>ANTI</a:t>
            </a:r>
            <a:r>
              <a:rPr lang="en"/>
              <a:t>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1"/>
              <a:t>Nature:</a:t>
            </a:r>
            <a:r>
              <a:rPr lang="en-US"/>
              <a:t> Too much #Hashtags &amp; Retweets!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00" y="3367425"/>
            <a:ext cx="7685199" cy="15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7AB44-1797-429F-9142-DDF2517DD122}"/>
              </a:ext>
            </a:extLst>
          </p:cNvPr>
          <p:cNvSpPr txBox="1"/>
          <p:nvPr/>
        </p:nvSpPr>
        <p:spPr>
          <a:xfrm>
            <a:off x="3450605" y="709375"/>
            <a:ext cx="5296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i="1"/>
              <a:t>Unsupervised User Stance Detection on Twitter,</a:t>
            </a:r>
            <a:r>
              <a:rPr lang="en" sz="1200"/>
              <a:t> Darwish et. al 2019</a:t>
            </a:r>
            <a:endParaRPr 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7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Select:</a:t>
            </a:r>
            <a:endParaRPr b="1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tweets containing stance targets.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Encode:</a:t>
            </a:r>
            <a:endParaRPr b="1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tweets using a pre-trained sentence encoder.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Average:</a:t>
            </a:r>
            <a:endParaRPr b="1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tweet vectors per user to obtain a single vector per user.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t="6402"/>
          <a:stretch/>
        </p:blipFill>
        <p:spPr>
          <a:xfrm>
            <a:off x="5986050" y="288625"/>
            <a:ext cx="3157950" cy="48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Vector representation of words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words have similar contexts.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Vectors of similar words are closer to each other.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Word2Vec: e.g. CBOW, Skip-gram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Transformer Models: e.g. BERT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15748-4DF1-4FE1-971A-8822D9A3FBFD}"/>
              </a:ext>
            </a:extLst>
          </p:cNvPr>
          <p:cNvSpPr txBox="1"/>
          <p:nvPr/>
        </p:nvSpPr>
        <p:spPr>
          <a:xfrm>
            <a:off x="5941324" y="4897279"/>
            <a:ext cx="3202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Distributed Representations of Words and Phrases and their Compositionality (</a:t>
            </a:r>
            <a:r>
              <a:rPr lang="en-US" sz="500" err="1"/>
              <a:t>Mikolov</a:t>
            </a:r>
            <a:r>
              <a:rPr lang="en-US" sz="500"/>
              <a:t> et.al. 2013)</a:t>
            </a:r>
          </a:p>
          <a:p>
            <a:r>
              <a:rPr lang="en-US" sz="500"/>
              <a:t>From static to dynamic word representations: a survey (Wang et.al. 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06CB0B-626C-43F8-AB9A-2D268DBDB77D}"/>
              </a:ext>
            </a:extLst>
          </p:cNvPr>
          <p:cNvGrpSpPr/>
          <p:nvPr/>
        </p:nvGrpSpPr>
        <p:grpSpPr>
          <a:xfrm>
            <a:off x="120683" y="3152564"/>
            <a:ext cx="3965677" cy="1990936"/>
            <a:chOff x="120683" y="3152564"/>
            <a:chExt cx="3965677" cy="19909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F6858A-3DC0-4393-A5DA-9EAD05A7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643" y="3152564"/>
              <a:ext cx="3142717" cy="19909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1E0F44-B2DF-431A-BBF9-FF99C13C6511}"/>
                </a:ext>
              </a:extLst>
            </p:cNvPr>
            <p:cNvSpPr txBox="1"/>
            <p:nvPr/>
          </p:nvSpPr>
          <p:spPr>
            <a:xfrm>
              <a:off x="120683" y="4774168"/>
              <a:ext cx="822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BERT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76FBDC-5FE9-4F72-8530-BD17337FB845}"/>
              </a:ext>
            </a:extLst>
          </p:cNvPr>
          <p:cNvGrpSpPr/>
          <p:nvPr/>
        </p:nvGrpSpPr>
        <p:grpSpPr>
          <a:xfrm>
            <a:off x="6297076" y="619579"/>
            <a:ext cx="2724082" cy="3977295"/>
            <a:chOff x="6297076" y="619579"/>
            <a:chExt cx="2724082" cy="39772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0BEBF0-94B9-4490-9DD9-8E2E8D81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7076" y="619579"/>
              <a:ext cx="2724082" cy="39043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3CC11B-F172-4757-AB6F-F771E00CAAD2}"/>
                </a:ext>
              </a:extLst>
            </p:cNvPr>
            <p:cNvSpPr txBox="1"/>
            <p:nvPr/>
          </p:nvSpPr>
          <p:spPr>
            <a:xfrm>
              <a:off x="6458096" y="4012099"/>
              <a:ext cx="14423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Skip-gram</a:t>
              </a:r>
            </a:p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Encoders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l="1124" t="15282" r="9613"/>
          <a:stretch/>
        </p:blipFill>
        <p:spPr>
          <a:xfrm>
            <a:off x="118425" y="1205913"/>
            <a:ext cx="3647125" cy="21214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4272600" y="863550"/>
            <a:ext cx="4871400" cy="15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/>
              <a:t>Universal Sentence Encoder (USE):</a:t>
            </a:r>
            <a:endParaRPr sz="800"/>
          </a:p>
          <a:p>
            <a:pPr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/>
              <a:t>Average input embeddings.</a:t>
            </a:r>
            <a:endParaRPr/>
          </a:p>
          <a:p>
            <a:pPr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/>
              <a:t>Pass through feed-forward DNN.</a:t>
            </a:r>
          </a:p>
        </p:txBody>
      </p:sp>
      <p:sp>
        <p:nvSpPr>
          <p:cNvPr id="273" name="Google Shape;27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Google Shape;282;p40">
            <a:extLst>
              <a:ext uri="{FF2B5EF4-FFF2-40B4-BE49-F238E27FC236}">
                <a16:creationId xmlns:a16="http://schemas.microsoft.com/office/drawing/2014/main" id="{72D1EE92-CB99-434C-9F93-F29C9C61A4D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150" y="2457450"/>
            <a:ext cx="2827308" cy="24640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0">
            <a:extLst>
              <a:ext uri="{FF2B5EF4-FFF2-40B4-BE49-F238E27FC236}">
                <a16:creationId xmlns:a16="http://schemas.microsoft.com/office/drawing/2014/main" id="{8937B967-F1A1-4784-8688-C3E1B39995AB}"/>
              </a:ext>
            </a:extLst>
          </p:cNvPr>
          <p:cNvSpPr txBox="1">
            <a:spLocks/>
          </p:cNvSpPr>
          <p:nvPr/>
        </p:nvSpPr>
        <p:spPr>
          <a:xfrm>
            <a:off x="118425" y="3496538"/>
            <a:ext cx="4844500" cy="133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Sentence-BERT: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Modify BERT to use Siamese Networks.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Siamese networks can be twins and triplets.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D8CD3-0B1F-4C2C-A51B-711F315C5E3A}"/>
              </a:ext>
            </a:extLst>
          </p:cNvPr>
          <p:cNvSpPr txBox="1"/>
          <p:nvPr/>
        </p:nvSpPr>
        <p:spPr>
          <a:xfrm>
            <a:off x="-59304" y="4820335"/>
            <a:ext cx="6999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DAN: Deep Unordered Composition Rivals Syntactic Methods for Text Classification (</a:t>
            </a:r>
            <a:r>
              <a:rPr lang="en-US" sz="500" err="1"/>
              <a:t>Iyyer</a:t>
            </a:r>
            <a:r>
              <a:rPr lang="en-US" sz="500"/>
              <a:t> et.al. 2015)</a:t>
            </a:r>
          </a:p>
          <a:p>
            <a:r>
              <a:rPr lang="en" sz="500"/>
              <a:t>USE: Cer et.al. 2018: </a:t>
            </a:r>
            <a:r>
              <a:rPr lang="en-US" sz="500">
                <a:hlinkClick r:id="rId5"/>
              </a:rPr>
              <a:t>https://tfhub.dev/google/universal-sentence-encoder/4</a:t>
            </a:r>
            <a:endParaRPr lang="en-US" sz="500"/>
          </a:p>
          <a:p>
            <a:r>
              <a:rPr lang="en-US" sz="500"/>
              <a:t>SBERT: Reimers &amp; </a:t>
            </a:r>
            <a:r>
              <a:rPr lang="en-US" sz="500" err="1"/>
              <a:t>Gurevych</a:t>
            </a:r>
            <a:r>
              <a:rPr lang="en-US" sz="500"/>
              <a:t> </a:t>
            </a:r>
            <a:r>
              <a:rPr lang="en-US" sz="500">
                <a:hlinkClick r:id="rId6"/>
              </a:rPr>
              <a:t>https://github.com/UKPLab/sentence-transformers</a:t>
            </a:r>
            <a:r>
              <a:rPr lang="en-US" sz="5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Introduction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Related Work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Methodology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Validation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Case study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r>
              <a:rPr lang="en-US"/>
              <a:t>Conclusion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Project:</a:t>
            </a:r>
            <a:endParaRPr b="1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vectors onto a lower dimensional space.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Cluster: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projected vectors into clusters of stances.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t="6655"/>
          <a:stretch/>
        </p:blipFill>
        <p:spPr>
          <a:xfrm>
            <a:off x="5929250" y="342375"/>
            <a:ext cx="3157950" cy="48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975" y="2700475"/>
            <a:ext cx="2443025" cy="24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4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Taxonomy:</a:t>
            </a:r>
            <a:endParaRPr b="1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Matrix Factorization</a:t>
            </a:r>
            <a:r>
              <a:rPr lang="en"/>
              <a:t>: e.g. PCA, LDA</a:t>
            </a:r>
            <a:endParaRPr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Neighbor Graphs</a:t>
            </a:r>
            <a:r>
              <a:rPr lang="en"/>
              <a:t>: e.g. t-SNE, UMAP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Principal Component Analysis (PCA):</a:t>
            </a:r>
            <a:endParaRPr b="1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Assumes latent correlation between variables.</a:t>
            </a:r>
            <a:endParaRPr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Projects onto a space of an uncorrelated variables.</a:t>
            </a:r>
            <a:endParaRPr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Maximize variance while preserving </a:t>
            </a:r>
            <a:r>
              <a:rPr lang="en" b="1"/>
              <a:t>long</a:t>
            </a:r>
            <a:r>
              <a:rPr lang="en"/>
              <a:t> pairwise distances.</a:t>
            </a:r>
            <a:endParaRPr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Poor with non-linear manifold structures.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t-distributed stochastic neighbor embedding (t-SNE)</a:t>
            </a:r>
            <a:endParaRPr b="1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Centers a gaussian distribution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/>
              <a:t> about a data point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/>
              <a:t>.</a:t>
            </a:r>
            <a:endParaRPr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Measures the density of all other data points under that distribution.</a:t>
            </a:r>
            <a:endParaRPr b="1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Focuses on preserving </a:t>
            </a:r>
            <a:r>
              <a:rPr lang="en" b="1"/>
              <a:t>short</a:t>
            </a:r>
            <a:r>
              <a:rPr lang="en"/>
              <a:t> pairwise distances.</a:t>
            </a:r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4">
            <a:alphaModFix/>
          </a:blip>
          <a:srcRect l="2737" t="2328" r="1888" b="1830"/>
          <a:stretch/>
        </p:blipFill>
        <p:spPr>
          <a:xfrm>
            <a:off x="6700974" y="196250"/>
            <a:ext cx="2443026" cy="2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137425" y="4852675"/>
            <a:ext cx="55074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“UMAP: Uniform Manifold Approximation and Projection for Dimension Reduction” McInnes et. al. 2018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Uniform </a:t>
            </a:r>
            <a:r>
              <a:rPr lang="en"/>
              <a:t>Manifold Approximation and Projection</a:t>
            </a:r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0850"/>
            <a:ext cx="4116225" cy="23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83" y="2241462"/>
            <a:ext cx="4195318" cy="2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137425" y="4852675"/>
            <a:ext cx="55074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https://umap-learn.readthedocs.io/en/latest/how_umap_works.html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t="39"/>
          <a:stretch/>
        </p:blipFill>
        <p:spPr>
          <a:xfrm>
            <a:off x="3855650" y="-26200"/>
            <a:ext cx="5288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parameters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439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b="1"/>
              <a:t>min_dist: </a:t>
            </a:r>
            <a:r>
              <a:rPr lang="en"/>
              <a:t>btw neighbors.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How tightly can UMAP pack elements together.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b="1"/>
              <a:t>n_neighbors: </a:t>
            </a:r>
            <a:r>
              <a:rPr lang="en"/>
              <a:t>in a local structure.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Balance between local and global structures.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18" name="Google Shape;318;p44"/>
          <p:cNvSpPr txBox="1"/>
          <p:nvPr/>
        </p:nvSpPr>
        <p:spPr>
          <a:xfrm>
            <a:off x="76425" y="4757875"/>
            <a:ext cx="37110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Source: “UMAP: Uniform Manifold Approximation and Projection for Dimension Reduction” McInnes et. al. 2018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 l="1117" t="3629" r="45147" b="6304"/>
          <a:stretch/>
        </p:blipFill>
        <p:spPr>
          <a:xfrm>
            <a:off x="311700" y="3701519"/>
            <a:ext cx="1838626" cy="1235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l="62943"/>
          <a:stretch/>
        </p:blipFill>
        <p:spPr>
          <a:xfrm>
            <a:off x="2950488" y="3633332"/>
            <a:ext cx="1267950" cy="1372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19" y="1729979"/>
            <a:ext cx="5141111" cy="13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/>
          <p:nvPr/>
        </p:nvSpPr>
        <p:spPr>
          <a:xfrm>
            <a:off x="2280325" y="4330019"/>
            <a:ext cx="548700" cy="14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E0AA086-64AC-4A68-8077-F3413B56C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04" y="1126541"/>
            <a:ext cx="3396177" cy="3015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Meanshift</a:t>
            </a:r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17" y="1017725"/>
            <a:ext cx="5654417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31625" y="4925325"/>
            <a:ext cx="38334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https://informatics.sydney.edu.au/news/msg/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Graph-based modelling</a:t>
            </a:r>
            <a:endParaRPr/>
          </a:p>
        </p:txBody>
      </p:sp>
      <p:sp>
        <p:nvSpPr>
          <p:cNvPr id="342" name="Google Shape;34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Density-based spatial clustering of applications with noise (DBSCAN):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Edges:</a:t>
            </a:r>
            <a:r>
              <a:rPr lang="en"/>
              <a:t> if distance is at most 𝝐.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Core Object (CO):</a:t>
            </a:r>
            <a:r>
              <a:rPr lang="en"/>
              <a:t> a vertex connected to 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en" b="1" i="1" baseline="-25000">
                <a:latin typeface="Times New Roman"/>
                <a:ea typeface="Times New Roman"/>
                <a:cs typeface="Times New Roman"/>
                <a:sym typeface="Times New Roman"/>
              </a:rPr>
              <a:t>pts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vertices.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Density-connected: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 directly and transitively 𝝐-reachable.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rgbClr val="FF0000"/>
                </a:solidFill>
              </a:rPr>
              <a:t>Weak</a:t>
            </a:r>
            <a:r>
              <a:rPr lang="en"/>
              <a:t> in clustering data of varying densities.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</a:t>
            </a:r>
            <a:r>
              <a:rPr lang="en">
                <a:solidFill>
                  <a:srgbClr val="FF0000"/>
                </a:solidFill>
              </a:rPr>
              <a:t>hard </a:t>
            </a:r>
            <a:r>
              <a:rPr lang="en"/>
              <a:t>to determine 𝝐.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Ordering Points To Identify the Clustering Structure (OPTICS):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Core distance:</a:t>
            </a:r>
            <a:r>
              <a:rPr lang="en"/>
              <a:t> the distance to the nearest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en" i="1" baseline="-25000">
                <a:latin typeface="Times New Roman"/>
                <a:ea typeface="Times New Roman"/>
                <a:cs typeface="Times New Roman"/>
                <a:sym typeface="Times New Roman"/>
              </a:rPr>
              <a:t>pts </a:t>
            </a:r>
            <a:r>
              <a:rPr lang="en"/>
              <a:t>neighbors.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Reachability distance:</a:t>
            </a:r>
            <a:r>
              <a:rPr lang="en"/>
              <a:t>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/>
              <a:t>→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/>
              <a:t> = max( dist (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x, y</a:t>
            </a:r>
            <a:r>
              <a:rPr lang="en"/>
              <a:t>)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/>
              <a:t>core distance of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/>
              <a:t>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priority-queues to represent density-based clustering structure</a:t>
            </a: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125" y="1824000"/>
            <a:ext cx="3621700" cy="164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3825" y="86675"/>
            <a:ext cx="4596351" cy="4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31625" y="4925325"/>
            <a:ext cx="48393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https://scikit-learn.org/stable/auto_examples/cluster/plot_cluster_comparison.html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title"/>
          </p:nvPr>
        </p:nvSpPr>
        <p:spPr>
          <a:xfrm>
            <a:off x="90275" y="12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DBSCAN (HDBSCAN)</a:t>
            </a:r>
            <a:endParaRPr/>
          </a:p>
        </p:txBody>
      </p:sp>
      <p:sp>
        <p:nvSpPr>
          <p:cNvPr id="357" name="Google Shape;35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Generates DBSCAN solutions for varying 𝝐.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Selects clusters with the best stability over 𝝐.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Simplify the tree using a minimum cluster size parameter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λ  = 1 / distance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062" y="2533762"/>
            <a:ext cx="3609325" cy="2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4"/>
          <a:srcRect/>
          <a:stretch/>
        </p:blipFill>
        <p:spPr>
          <a:xfrm>
            <a:off x="734909" y="2485051"/>
            <a:ext cx="3609314" cy="25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/>
        </p:nvSpPr>
        <p:spPr>
          <a:xfrm>
            <a:off x="31625" y="4925325"/>
            <a:ext cx="38334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https://hdbscan.readthedocs.io/en/latest/how_hdbscan_works.html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839" y="79969"/>
            <a:ext cx="3386155" cy="24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/>
          <p:nvPr/>
        </p:nvSpPr>
        <p:spPr>
          <a:xfrm flipH="1">
            <a:off x="4395638" y="3710625"/>
            <a:ext cx="4563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9"/>
          <p:cNvSpPr/>
          <p:nvPr/>
        </p:nvSpPr>
        <p:spPr>
          <a:xfrm rot="-5400000" flipH="1">
            <a:off x="6945813" y="2631000"/>
            <a:ext cx="456300" cy="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animBg="1"/>
      <p:bldP spid="3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71" name="Google Shape;37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838C23-51DD-44DA-AC41-EE8B7FF2F5E5}"/>
              </a:ext>
            </a:extLst>
          </p:cNvPr>
          <p:cNvGrpSpPr/>
          <p:nvPr/>
        </p:nvGrpSpPr>
        <p:grpSpPr>
          <a:xfrm>
            <a:off x="427098" y="1017725"/>
            <a:ext cx="3694277" cy="3834455"/>
            <a:chOff x="2483488" y="1492447"/>
            <a:chExt cx="3249856" cy="348597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2D83AF18-CE96-41D1-BE79-142A2C7D3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49"/>
            <a:stretch/>
          </p:blipFill>
          <p:spPr>
            <a:xfrm>
              <a:off x="2483488" y="1816117"/>
              <a:ext cx="3249856" cy="316230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945A47-5F5F-4F88-AAA2-D7AF764FB8A2}"/>
                </a:ext>
              </a:extLst>
            </p:cNvPr>
            <p:cNvSpPr/>
            <p:nvPr/>
          </p:nvSpPr>
          <p:spPr>
            <a:xfrm rot="20902727">
              <a:off x="2708183" y="1887567"/>
              <a:ext cx="1204050" cy="27174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CF48-7726-4E4D-9D3F-A872DEFED040}"/>
                </a:ext>
              </a:extLst>
            </p:cNvPr>
            <p:cNvSpPr/>
            <p:nvPr/>
          </p:nvSpPr>
          <p:spPr>
            <a:xfrm rot="20725285">
              <a:off x="4025834" y="2160046"/>
              <a:ext cx="1550318" cy="2464249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C1D20D-E226-4A89-A2A4-C262BD35847B}"/>
                </a:ext>
              </a:extLst>
            </p:cNvPr>
            <p:cNvSpPr txBox="1"/>
            <p:nvPr/>
          </p:nvSpPr>
          <p:spPr>
            <a:xfrm>
              <a:off x="2630165" y="4334724"/>
              <a:ext cx="606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ANTI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1BE9B-A700-4875-AE6E-11BFC7CBF805}"/>
                </a:ext>
              </a:extLst>
            </p:cNvPr>
            <p:cNvSpPr txBox="1"/>
            <p:nvPr/>
          </p:nvSpPr>
          <p:spPr>
            <a:xfrm>
              <a:off x="4292599" y="1894467"/>
              <a:ext cx="677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</a:rPr>
                <a:t>PRO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88029C-D945-4337-B771-2A3AFBB6456B}"/>
                </a:ext>
              </a:extLst>
            </p:cNvPr>
            <p:cNvSpPr txBox="1"/>
            <p:nvPr/>
          </p:nvSpPr>
          <p:spPr>
            <a:xfrm>
              <a:off x="3591617" y="1492447"/>
              <a:ext cx="10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TRUMP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AC9A25-F29D-4815-BBEF-8E3982253E37}"/>
              </a:ext>
            </a:extLst>
          </p:cNvPr>
          <p:cNvGrpSpPr/>
          <p:nvPr/>
        </p:nvGrpSpPr>
        <p:grpSpPr>
          <a:xfrm>
            <a:off x="4572000" y="1017725"/>
            <a:ext cx="3694176" cy="3834455"/>
            <a:chOff x="5764403" y="174475"/>
            <a:chExt cx="3246120" cy="344167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9E594F-4098-4566-BDFB-3938FF256C92}"/>
                </a:ext>
              </a:extLst>
            </p:cNvPr>
            <p:cNvGrpSpPr/>
            <p:nvPr/>
          </p:nvGrpSpPr>
          <p:grpSpPr>
            <a:xfrm>
              <a:off x="5764403" y="445025"/>
              <a:ext cx="3246120" cy="3171121"/>
              <a:chOff x="5733344" y="215643"/>
              <a:chExt cx="3246120" cy="31711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B11A8E0-8D40-4429-BBF6-0B74D2B7B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679"/>
              <a:stretch/>
            </p:blipFill>
            <p:spPr>
              <a:xfrm>
                <a:off x="5733344" y="215643"/>
                <a:ext cx="3246120" cy="317112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9B158F0-DA28-433B-A742-AE6A45B76752}"/>
                  </a:ext>
                </a:extLst>
              </p:cNvPr>
              <p:cNvSpPr/>
              <p:nvPr/>
            </p:nvSpPr>
            <p:spPr>
              <a:xfrm rot="356083">
                <a:off x="5917579" y="947127"/>
                <a:ext cx="1017820" cy="207010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583573-8461-4395-95C1-D1D0CBBF3374}"/>
                  </a:ext>
                </a:extLst>
              </p:cNvPr>
              <p:cNvSpPr/>
              <p:nvPr/>
            </p:nvSpPr>
            <p:spPr>
              <a:xfrm rot="633752">
                <a:off x="7466259" y="319242"/>
                <a:ext cx="1404442" cy="296545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B69E3A-2E04-469F-8082-4466AFCD6339}"/>
                  </a:ext>
                </a:extLst>
              </p:cNvPr>
              <p:cNvSpPr txBox="1"/>
              <p:nvPr/>
            </p:nvSpPr>
            <p:spPr>
              <a:xfrm>
                <a:off x="5861330" y="771072"/>
                <a:ext cx="558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</a:rPr>
                  <a:t>CFC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49DAB8-4025-4B35-9D8E-0B1112B5DADE}"/>
                  </a:ext>
                </a:extLst>
              </p:cNvPr>
              <p:cNvSpPr txBox="1"/>
              <p:nvPr/>
            </p:nvSpPr>
            <p:spPr>
              <a:xfrm>
                <a:off x="7404380" y="383901"/>
                <a:ext cx="558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LFC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4EA2FD-A251-41A5-B2AA-89B08302A4D6}"/>
                </a:ext>
              </a:extLst>
            </p:cNvPr>
            <p:cNvSpPr txBox="1"/>
            <p:nvPr/>
          </p:nvSpPr>
          <p:spPr>
            <a:xfrm>
              <a:off x="7070750" y="174475"/>
              <a:ext cx="10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UEFA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7"/>
          <p:cNvPicPr preferRelativeResize="0"/>
          <p:nvPr/>
        </p:nvPicPr>
        <p:blipFill rotWithShape="1">
          <a:blip r:embed="rId3">
            <a:alphaModFix/>
          </a:blip>
          <a:srcRect l="2143" r="2153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Model Analysis</a:t>
            </a:r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2290"/>
          <a:stretch/>
        </p:blipFill>
        <p:spPr>
          <a:xfrm>
            <a:off x="3260912" y="1017725"/>
            <a:ext cx="50126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E263BB-B810-40D6-9107-91592AE01FC3}"/>
              </a:ext>
            </a:extLst>
          </p:cNvPr>
          <p:cNvGrpSpPr/>
          <p:nvPr/>
        </p:nvGrpSpPr>
        <p:grpSpPr>
          <a:xfrm>
            <a:off x="201672" y="484817"/>
            <a:ext cx="2860346" cy="4572000"/>
            <a:chOff x="201672" y="484817"/>
            <a:chExt cx="2860346" cy="4572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2A0A37-CAE2-4607-ABE4-5E3BB2F9B15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rcRect r="67710"/>
            <a:stretch>
              <a:fillRect/>
            </a:stretch>
          </p:blipFill>
          <p:spPr>
            <a:xfrm>
              <a:off x="201672" y="484817"/>
              <a:ext cx="2860346" cy="4572000"/>
            </a:xfrm>
            <a:custGeom>
              <a:avLst/>
              <a:gdLst>
                <a:gd name="connsiteX0" fmla="*/ 398422 w 2390487"/>
                <a:gd name="connsiteY0" fmla="*/ 0 h 3820975"/>
                <a:gd name="connsiteX1" fmla="*/ 1992065 w 2390487"/>
                <a:gd name="connsiteY1" fmla="*/ 0 h 3820975"/>
                <a:gd name="connsiteX2" fmla="*/ 2390487 w 2390487"/>
                <a:gd name="connsiteY2" fmla="*/ 398422 h 3820975"/>
                <a:gd name="connsiteX3" fmla="*/ 2390487 w 2390487"/>
                <a:gd name="connsiteY3" fmla="*/ 3422553 h 3820975"/>
                <a:gd name="connsiteX4" fmla="*/ 1992065 w 2390487"/>
                <a:gd name="connsiteY4" fmla="*/ 3820975 h 3820975"/>
                <a:gd name="connsiteX5" fmla="*/ 398422 w 2390487"/>
                <a:gd name="connsiteY5" fmla="*/ 3820975 h 3820975"/>
                <a:gd name="connsiteX6" fmla="*/ 0 w 2390487"/>
                <a:gd name="connsiteY6" fmla="*/ 3422553 h 3820975"/>
                <a:gd name="connsiteX7" fmla="*/ 0 w 2390487"/>
                <a:gd name="connsiteY7" fmla="*/ 398422 h 3820975"/>
                <a:gd name="connsiteX8" fmla="*/ 398422 w 2390487"/>
                <a:gd name="connsiteY8" fmla="*/ 0 h 382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0487" h="3820975">
                  <a:moveTo>
                    <a:pt x="398422" y="0"/>
                  </a:moveTo>
                  <a:lnTo>
                    <a:pt x="1992065" y="0"/>
                  </a:lnTo>
                  <a:cubicBezTo>
                    <a:pt x="2212107" y="0"/>
                    <a:pt x="2390487" y="178380"/>
                    <a:pt x="2390487" y="398422"/>
                  </a:cubicBezTo>
                  <a:lnTo>
                    <a:pt x="2390487" y="3422553"/>
                  </a:lnTo>
                  <a:cubicBezTo>
                    <a:pt x="2390487" y="3642595"/>
                    <a:pt x="2212107" y="3820975"/>
                    <a:pt x="1992065" y="3820975"/>
                  </a:cubicBezTo>
                  <a:lnTo>
                    <a:pt x="398422" y="3820975"/>
                  </a:lnTo>
                  <a:cubicBezTo>
                    <a:pt x="178380" y="3820975"/>
                    <a:pt x="0" y="3642595"/>
                    <a:pt x="0" y="3422553"/>
                  </a:cubicBezTo>
                  <a:lnTo>
                    <a:pt x="0" y="398422"/>
                  </a:lnTo>
                  <a:cubicBezTo>
                    <a:pt x="0" y="178380"/>
                    <a:pt x="178380" y="0"/>
                    <a:pt x="398422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CF480B-3B94-403A-AD47-82AEDE86E50A}"/>
                </a:ext>
              </a:extLst>
            </p:cNvPr>
            <p:cNvSpPr/>
            <p:nvPr/>
          </p:nvSpPr>
          <p:spPr>
            <a:xfrm>
              <a:off x="201673" y="800101"/>
              <a:ext cx="2790298" cy="41416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Sample Size</a:t>
            </a: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l="2629" t="11142" r="9132" b="3867"/>
          <a:stretch/>
        </p:blipFill>
        <p:spPr>
          <a:xfrm>
            <a:off x="0" y="1411187"/>
            <a:ext cx="4524601" cy="326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4">
            <a:alphaModFix/>
          </a:blip>
          <a:srcRect l="4491" t="11148" r="9130" b="3874"/>
          <a:stretch/>
        </p:blipFill>
        <p:spPr>
          <a:xfrm>
            <a:off x="4645075" y="1411175"/>
            <a:ext cx="4429391" cy="32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Data: Variance (min unique tweets per user)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548546"/>
              </p:ext>
            </p:extLst>
          </p:nvPr>
        </p:nvGraphicFramePr>
        <p:xfrm>
          <a:off x="4572000" y="1111595"/>
          <a:ext cx="4260300" cy="358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47975"/>
              </p:ext>
            </p:extLst>
          </p:nvPr>
        </p:nvGraphicFramePr>
        <p:xfrm>
          <a:off x="241901" y="1111596"/>
          <a:ext cx="4260300" cy="3586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E46F511-A335-47B6-939E-6F4C4C8FD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791259"/>
              </p:ext>
            </p:extLst>
          </p:nvPr>
        </p:nvGraphicFramePr>
        <p:xfrm>
          <a:off x="2441850" y="4794491"/>
          <a:ext cx="4260300" cy="34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463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3" grpId="0" uiExpand="1">
        <p:bldSub>
          <a:bldChart bld="series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67486"/>
          <a:stretch/>
        </p:blipFill>
        <p:spPr>
          <a:xfrm>
            <a:off x="5866540" y="1017725"/>
            <a:ext cx="24070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" name="Google Shape;412;p55">
            <a:extLst>
              <a:ext uri="{FF2B5EF4-FFF2-40B4-BE49-F238E27FC236}">
                <a16:creationId xmlns:a16="http://schemas.microsoft.com/office/drawing/2014/main" id="{B47BB4EE-7E41-452E-AE83-4C394631DAF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67486"/>
          <a:stretch/>
        </p:blipFill>
        <p:spPr>
          <a:xfrm>
            <a:off x="870426" y="1039042"/>
            <a:ext cx="2407024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6495CDF-78AB-464F-9980-936BB31848FF}"/>
              </a:ext>
            </a:extLst>
          </p:cNvPr>
          <p:cNvGrpSpPr/>
          <p:nvPr/>
        </p:nvGrpSpPr>
        <p:grpSpPr>
          <a:xfrm>
            <a:off x="3182607" y="513759"/>
            <a:ext cx="2880135" cy="4572000"/>
            <a:chOff x="3182607" y="513759"/>
            <a:chExt cx="2880135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85B1E-5747-4B5E-981F-F22551131E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rcRect l="33743" r="33743"/>
            <a:stretch>
              <a:fillRect/>
            </a:stretch>
          </p:blipFill>
          <p:spPr>
            <a:xfrm>
              <a:off x="3182607" y="513759"/>
              <a:ext cx="2880135" cy="4572000"/>
            </a:xfrm>
            <a:custGeom>
              <a:avLst/>
              <a:gdLst>
                <a:gd name="connsiteX0" fmla="*/ 401179 w 2407024"/>
                <a:gd name="connsiteY0" fmla="*/ 0 h 3820975"/>
                <a:gd name="connsiteX1" fmla="*/ 2005845 w 2407024"/>
                <a:gd name="connsiteY1" fmla="*/ 0 h 3820975"/>
                <a:gd name="connsiteX2" fmla="*/ 2407024 w 2407024"/>
                <a:gd name="connsiteY2" fmla="*/ 401179 h 3820975"/>
                <a:gd name="connsiteX3" fmla="*/ 2407024 w 2407024"/>
                <a:gd name="connsiteY3" fmla="*/ 3419796 h 3820975"/>
                <a:gd name="connsiteX4" fmla="*/ 2005845 w 2407024"/>
                <a:gd name="connsiteY4" fmla="*/ 3820975 h 3820975"/>
                <a:gd name="connsiteX5" fmla="*/ 401179 w 2407024"/>
                <a:gd name="connsiteY5" fmla="*/ 3820975 h 3820975"/>
                <a:gd name="connsiteX6" fmla="*/ 0 w 2407024"/>
                <a:gd name="connsiteY6" fmla="*/ 3419796 h 3820975"/>
                <a:gd name="connsiteX7" fmla="*/ 0 w 2407024"/>
                <a:gd name="connsiteY7" fmla="*/ 401179 h 3820975"/>
                <a:gd name="connsiteX8" fmla="*/ 401179 w 2407024"/>
                <a:gd name="connsiteY8" fmla="*/ 0 h 382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7024" h="3820975">
                  <a:moveTo>
                    <a:pt x="401179" y="0"/>
                  </a:moveTo>
                  <a:lnTo>
                    <a:pt x="2005845" y="0"/>
                  </a:lnTo>
                  <a:cubicBezTo>
                    <a:pt x="2227410" y="0"/>
                    <a:pt x="2407024" y="179614"/>
                    <a:pt x="2407024" y="401179"/>
                  </a:cubicBezTo>
                  <a:lnTo>
                    <a:pt x="2407024" y="3419796"/>
                  </a:lnTo>
                  <a:cubicBezTo>
                    <a:pt x="2407024" y="3641361"/>
                    <a:pt x="2227410" y="3820975"/>
                    <a:pt x="2005845" y="3820975"/>
                  </a:cubicBezTo>
                  <a:lnTo>
                    <a:pt x="401179" y="3820975"/>
                  </a:lnTo>
                  <a:cubicBezTo>
                    <a:pt x="179614" y="3820975"/>
                    <a:pt x="0" y="3641361"/>
                    <a:pt x="0" y="3419796"/>
                  </a:cubicBezTo>
                  <a:lnTo>
                    <a:pt x="0" y="401179"/>
                  </a:lnTo>
                  <a:cubicBezTo>
                    <a:pt x="0" y="179614"/>
                    <a:pt x="179614" y="0"/>
                    <a:pt x="40117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C79DEF-C252-4B3B-AAAA-EA2ABC4DC712}"/>
                </a:ext>
              </a:extLst>
            </p:cNvPr>
            <p:cNvSpPr/>
            <p:nvPr/>
          </p:nvSpPr>
          <p:spPr>
            <a:xfrm>
              <a:off x="3232149" y="826995"/>
              <a:ext cx="2778685" cy="41416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Features: Sentence Embeddings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1901870"/>
              </p:ext>
            </p:extLst>
          </p:nvPr>
        </p:nvGraphicFramePr>
        <p:xfrm>
          <a:off x="4641800" y="1200149"/>
          <a:ext cx="4260300" cy="349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189078"/>
              </p:ext>
            </p:extLst>
          </p:nvPr>
        </p:nvGraphicFramePr>
        <p:xfrm>
          <a:off x="241900" y="1200149"/>
          <a:ext cx="4260300" cy="349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BA176F9-658F-4227-8B93-2DEEF0030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329399"/>
              </p:ext>
            </p:extLst>
          </p:nvPr>
        </p:nvGraphicFramePr>
        <p:xfrm>
          <a:off x="2441448" y="4796028"/>
          <a:ext cx="4261104" cy="347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592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3" grpId="0" uiExpand="1">
        <p:bldSub>
          <a:bldChart bld="series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2409"/>
          <a:stretch/>
        </p:blipFill>
        <p:spPr>
          <a:xfrm>
            <a:off x="870426" y="1017725"/>
            <a:ext cx="50039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16599-8BDD-4580-BE07-9C76F397B9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rcRect l="67592"/>
          <a:stretch>
            <a:fillRect/>
          </a:stretch>
        </p:blipFill>
        <p:spPr>
          <a:xfrm>
            <a:off x="5875993" y="484817"/>
            <a:ext cx="2870815" cy="4572000"/>
          </a:xfrm>
          <a:custGeom>
            <a:avLst/>
            <a:gdLst>
              <a:gd name="connsiteX0" fmla="*/ 394564 w 2399237"/>
              <a:gd name="connsiteY0" fmla="*/ 0 h 3820975"/>
              <a:gd name="connsiteX1" fmla="*/ 2004674 w 2399237"/>
              <a:gd name="connsiteY1" fmla="*/ 0 h 3820975"/>
              <a:gd name="connsiteX2" fmla="*/ 2079946 w 2399237"/>
              <a:gd name="connsiteY2" fmla="*/ 7588 h 3820975"/>
              <a:gd name="connsiteX3" fmla="*/ 2399237 w 2399237"/>
              <a:gd name="connsiteY3" fmla="*/ 399345 h 3820975"/>
              <a:gd name="connsiteX4" fmla="*/ 2399237 w 2399237"/>
              <a:gd name="connsiteY4" fmla="*/ 3638675 h 3820975"/>
              <a:gd name="connsiteX5" fmla="*/ 2367813 w 2399237"/>
              <a:gd name="connsiteY5" fmla="*/ 3794327 h 3820975"/>
              <a:gd name="connsiteX6" fmla="*/ 2353348 w 2399237"/>
              <a:gd name="connsiteY6" fmla="*/ 3820975 h 3820975"/>
              <a:gd name="connsiteX7" fmla="*/ 45889 w 2399237"/>
              <a:gd name="connsiteY7" fmla="*/ 3820975 h 3820975"/>
              <a:gd name="connsiteX8" fmla="*/ 31425 w 2399237"/>
              <a:gd name="connsiteY8" fmla="*/ 3794327 h 3820975"/>
              <a:gd name="connsiteX9" fmla="*/ 0 w 2399237"/>
              <a:gd name="connsiteY9" fmla="*/ 3638675 h 3820975"/>
              <a:gd name="connsiteX10" fmla="*/ 0 w 2399237"/>
              <a:gd name="connsiteY10" fmla="*/ 399345 h 3820975"/>
              <a:gd name="connsiteX11" fmla="*/ 319291 w 2399237"/>
              <a:gd name="connsiteY11" fmla="*/ 7588 h 382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9237" h="3820975">
                <a:moveTo>
                  <a:pt x="394564" y="0"/>
                </a:moveTo>
                <a:lnTo>
                  <a:pt x="2004674" y="0"/>
                </a:lnTo>
                <a:lnTo>
                  <a:pt x="2079946" y="7588"/>
                </a:lnTo>
                <a:cubicBezTo>
                  <a:pt x="2262165" y="44876"/>
                  <a:pt x="2399237" y="206103"/>
                  <a:pt x="2399237" y="399345"/>
                </a:cubicBezTo>
                <a:lnTo>
                  <a:pt x="2399237" y="3638675"/>
                </a:lnTo>
                <a:cubicBezTo>
                  <a:pt x="2399237" y="3693887"/>
                  <a:pt x="2388048" y="3746486"/>
                  <a:pt x="2367813" y="3794327"/>
                </a:cubicBezTo>
                <a:lnTo>
                  <a:pt x="2353348" y="3820975"/>
                </a:lnTo>
                <a:lnTo>
                  <a:pt x="45889" y="3820975"/>
                </a:lnTo>
                <a:lnTo>
                  <a:pt x="31425" y="3794327"/>
                </a:lnTo>
                <a:cubicBezTo>
                  <a:pt x="11190" y="3746486"/>
                  <a:pt x="0" y="3693887"/>
                  <a:pt x="0" y="3638675"/>
                </a:cubicBezTo>
                <a:lnTo>
                  <a:pt x="0" y="399345"/>
                </a:lnTo>
                <a:cubicBezTo>
                  <a:pt x="0" y="206103"/>
                  <a:pt x="137072" y="44876"/>
                  <a:pt x="319291" y="7588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DA2654-725D-4E2A-B40B-5BD8FDEA1D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0779" t="57729" r="3116" b="3167"/>
          <a:stretch>
            <a:fillRect/>
          </a:stretch>
        </p:blipFill>
        <p:spPr>
          <a:xfrm>
            <a:off x="6158345" y="3124200"/>
            <a:ext cx="2312448" cy="1787820"/>
          </a:xfrm>
          <a:custGeom>
            <a:avLst/>
            <a:gdLst>
              <a:gd name="connsiteX0" fmla="*/ 0 w 2312448"/>
              <a:gd name="connsiteY0" fmla="*/ 0 h 1787820"/>
              <a:gd name="connsiteX1" fmla="*/ 2312448 w 2312448"/>
              <a:gd name="connsiteY1" fmla="*/ 0 h 1787820"/>
              <a:gd name="connsiteX2" fmla="*/ 2312448 w 2312448"/>
              <a:gd name="connsiteY2" fmla="*/ 1787820 h 1787820"/>
              <a:gd name="connsiteX3" fmla="*/ 0 w 2312448"/>
              <a:gd name="connsiteY3" fmla="*/ 1787820 h 178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2448" h="1787820">
                <a:moveTo>
                  <a:pt x="0" y="0"/>
                </a:moveTo>
                <a:lnTo>
                  <a:pt x="2312448" y="0"/>
                </a:lnTo>
                <a:lnTo>
                  <a:pt x="2312448" y="1787820"/>
                </a:lnTo>
                <a:lnTo>
                  <a:pt x="0" y="178782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B14BBF-4212-4671-9619-0065B1F726C1}"/>
              </a:ext>
            </a:extLst>
          </p:cNvPr>
          <p:cNvGrpSpPr/>
          <p:nvPr/>
        </p:nvGrpSpPr>
        <p:grpSpPr>
          <a:xfrm>
            <a:off x="6082145" y="1017725"/>
            <a:ext cx="2466110" cy="1787820"/>
            <a:chOff x="6082145" y="1017725"/>
            <a:chExt cx="2466110" cy="17878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A5FFE4-B945-4E91-937C-4047F5281FF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rcRect l="69919" t="11656" r="2241" b="49240"/>
            <a:stretch>
              <a:fillRect/>
            </a:stretch>
          </p:blipFill>
          <p:spPr>
            <a:xfrm>
              <a:off x="6082145" y="1017725"/>
              <a:ext cx="2466110" cy="1787820"/>
            </a:xfrm>
            <a:custGeom>
              <a:avLst/>
              <a:gdLst>
                <a:gd name="connsiteX0" fmla="*/ 297976 w 2466110"/>
                <a:gd name="connsiteY0" fmla="*/ 0 h 1787820"/>
                <a:gd name="connsiteX1" fmla="*/ 2168134 w 2466110"/>
                <a:gd name="connsiteY1" fmla="*/ 0 h 1787820"/>
                <a:gd name="connsiteX2" fmla="*/ 2466110 w 2466110"/>
                <a:gd name="connsiteY2" fmla="*/ 297976 h 1787820"/>
                <a:gd name="connsiteX3" fmla="*/ 2466110 w 2466110"/>
                <a:gd name="connsiteY3" fmla="*/ 1489844 h 1787820"/>
                <a:gd name="connsiteX4" fmla="*/ 2168134 w 2466110"/>
                <a:gd name="connsiteY4" fmla="*/ 1787820 h 1787820"/>
                <a:gd name="connsiteX5" fmla="*/ 297976 w 2466110"/>
                <a:gd name="connsiteY5" fmla="*/ 1787820 h 1787820"/>
                <a:gd name="connsiteX6" fmla="*/ 0 w 2466110"/>
                <a:gd name="connsiteY6" fmla="*/ 1489844 h 1787820"/>
                <a:gd name="connsiteX7" fmla="*/ 0 w 2466110"/>
                <a:gd name="connsiteY7" fmla="*/ 297976 h 1787820"/>
                <a:gd name="connsiteX8" fmla="*/ 297976 w 2466110"/>
                <a:gd name="connsiteY8" fmla="*/ 0 h 178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6110" h="1787820">
                  <a:moveTo>
                    <a:pt x="297976" y="0"/>
                  </a:moveTo>
                  <a:lnTo>
                    <a:pt x="2168134" y="0"/>
                  </a:lnTo>
                  <a:cubicBezTo>
                    <a:pt x="2332702" y="0"/>
                    <a:pt x="2466110" y="133408"/>
                    <a:pt x="2466110" y="297976"/>
                  </a:cubicBezTo>
                  <a:lnTo>
                    <a:pt x="2466110" y="1489844"/>
                  </a:lnTo>
                  <a:cubicBezTo>
                    <a:pt x="2466110" y="1654412"/>
                    <a:pt x="2332702" y="1787820"/>
                    <a:pt x="2168134" y="1787820"/>
                  </a:cubicBezTo>
                  <a:lnTo>
                    <a:pt x="297976" y="1787820"/>
                  </a:lnTo>
                  <a:cubicBezTo>
                    <a:pt x="133408" y="1787820"/>
                    <a:pt x="0" y="1654412"/>
                    <a:pt x="0" y="1489844"/>
                  </a:cubicBezTo>
                  <a:lnTo>
                    <a:pt x="0" y="297976"/>
                  </a:lnTo>
                  <a:cubicBezTo>
                    <a:pt x="0" y="133408"/>
                    <a:pt x="133408" y="0"/>
                    <a:pt x="297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92C3FB0-EC52-45A1-A754-DDA76C722FAE}"/>
                </a:ext>
              </a:extLst>
            </p:cNvPr>
            <p:cNvSpPr/>
            <p:nvPr/>
          </p:nvSpPr>
          <p:spPr>
            <a:xfrm>
              <a:off x="6082145" y="1017725"/>
              <a:ext cx="2466110" cy="17878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Model: Vector Projection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046585"/>
              </p:ext>
            </p:extLst>
          </p:nvPr>
        </p:nvGraphicFramePr>
        <p:xfrm>
          <a:off x="3427232" y="1017725"/>
          <a:ext cx="3448197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574477"/>
              </p:ext>
            </p:extLst>
          </p:nvPr>
        </p:nvGraphicFramePr>
        <p:xfrm>
          <a:off x="118684" y="1017725"/>
          <a:ext cx="3262137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9C617D8-F867-4A16-BF54-09BC95232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432354"/>
              </p:ext>
            </p:extLst>
          </p:nvPr>
        </p:nvGraphicFramePr>
        <p:xfrm>
          <a:off x="6931270" y="1017725"/>
          <a:ext cx="2094046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65B73B2-99A1-4AF4-9B16-E0767BA4A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111909"/>
              </p:ext>
            </p:extLst>
          </p:nvPr>
        </p:nvGraphicFramePr>
        <p:xfrm>
          <a:off x="2441448" y="4796028"/>
          <a:ext cx="4261104" cy="347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402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3" grpId="0" uiExpand="1">
        <p:bldSub>
          <a:bldChart bld="series"/>
        </p:bldSub>
      </p:bldGraphic>
      <p:bldGraphic spid="12" grpId="0" uiExpand="1">
        <p:bldSub>
          <a:bldChart bld="series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Hyperparameters</a:t>
            </a:r>
            <a:endParaRPr/>
          </a:p>
        </p:txBody>
      </p:sp>
      <p:grpSp>
        <p:nvGrpSpPr>
          <p:cNvPr id="451" name="Google Shape;451;p59"/>
          <p:cNvGrpSpPr/>
          <p:nvPr/>
        </p:nvGrpSpPr>
        <p:grpSpPr>
          <a:xfrm>
            <a:off x="311700" y="1152475"/>
            <a:ext cx="3509408" cy="3842975"/>
            <a:chOff x="311700" y="1152475"/>
            <a:chExt cx="3509408" cy="3842975"/>
          </a:xfrm>
        </p:grpSpPr>
        <p:pic>
          <p:nvPicPr>
            <p:cNvPr id="452" name="Google Shape;452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52475"/>
              <a:ext cx="3509408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59"/>
            <p:cNvSpPr txBox="1"/>
            <p:nvPr/>
          </p:nvSpPr>
          <p:spPr>
            <a:xfrm>
              <a:off x="1707450" y="4595850"/>
              <a:ext cx="717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UEFA</a:t>
              </a:r>
              <a:endParaRPr/>
            </a:p>
          </p:txBody>
        </p:sp>
      </p:grpSp>
      <p:grpSp>
        <p:nvGrpSpPr>
          <p:cNvPr id="454" name="Google Shape;454;p59"/>
          <p:cNvGrpSpPr/>
          <p:nvPr/>
        </p:nvGrpSpPr>
        <p:grpSpPr>
          <a:xfrm>
            <a:off x="4936513" y="1152475"/>
            <a:ext cx="3895788" cy="3842975"/>
            <a:chOff x="4936513" y="1152475"/>
            <a:chExt cx="3895788" cy="3842975"/>
          </a:xfrm>
        </p:grpSpPr>
        <p:pic>
          <p:nvPicPr>
            <p:cNvPr id="455" name="Google Shape;45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513" y="1152475"/>
              <a:ext cx="3895788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59"/>
            <p:cNvSpPr txBox="1"/>
            <p:nvPr/>
          </p:nvSpPr>
          <p:spPr>
            <a:xfrm>
              <a:off x="6507013" y="4595850"/>
              <a:ext cx="7548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Trump</a:t>
              </a:r>
              <a:endParaRPr/>
            </a:p>
          </p:txBody>
        </p:sp>
      </p:grpSp>
      <p:sp>
        <p:nvSpPr>
          <p:cNvPr id="457" name="Google Shape;45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How much information is lost with UMAP?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103426"/>
              </p:ext>
            </p:extLst>
          </p:nvPr>
        </p:nvGraphicFramePr>
        <p:xfrm>
          <a:off x="4641800" y="1200149"/>
          <a:ext cx="4260300" cy="349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68548"/>
              </p:ext>
            </p:extLst>
          </p:nvPr>
        </p:nvGraphicFramePr>
        <p:xfrm>
          <a:off x="241900" y="1200149"/>
          <a:ext cx="4260300" cy="349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BA176F9-658F-4227-8B93-2DEEF0030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371370"/>
              </p:ext>
            </p:extLst>
          </p:nvPr>
        </p:nvGraphicFramePr>
        <p:xfrm>
          <a:off x="2156867" y="4823283"/>
          <a:ext cx="4261104" cy="347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852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3" grpId="0" uiExpand="1">
        <p:bldSub>
          <a:bldChart bld="series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</a:t>
            </a:r>
            <a:r>
              <a:rPr lang="en"/>
              <a:t> is a stance?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Definition: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position of a user towards an issue or an entity.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Single: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>
                <a:solidFill>
                  <a:srgbClr val="FFFFFF"/>
                </a:solidFill>
                <a:highlight>
                  <a:srgbClr val="6AA84F"/>
                </a:highlight>
              </a:rPr>
              <a:t>PRO</a:t>
            </a:r>
            <a:r>
              <a:rPr lang="en" b="1"/>
              <a:t>:</a:t>
            </a:r>
            <a:endParaRPr b="1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300"/>
              <a:t>Take the Red Pill, sleep well, WE WILL </a:t>
            </a:r>
            <a:r>
              <a:rPr lang="en" sz="1300" i="1"/>
              <a:t>MAKE AMERICA GREAT AGAIN!</a:t>
            </a:r>
            <a:endParaRPr sz="1300" i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>
                <a:solidFill>
                  <a:srgbClr val="FFFFFF"/>
                </a:solidFill>
                <a:highlight>
                  <a:srgbClr val="FF0000"/>
                </a:highlight>
              </a:rPr>
              <a:t>ANTI</a:t>
            </a:r>
            <a:r>
              <a:rPr lang="en" b="1"/>
              <a:t>:</a:t>
            </a:r>
            <a:endParaRPr b="1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300"/>
              <a:t>"</a:t>
            </a:r>
            <a:r>
              <a:rPr lang="en" sz="1300" i="1"/>
              <a:t>Make America Great Again</a:t>
            </a:r>
            <a:r>
              <a:rPr lang="en" sz="1300"/>
              <a:t>" is actually a dog whistle to fascism and white supremacy.</a:t>
            </a:r>
            <a:endParaRPr sz="13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Targets: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am a </a:t>
            </a:r>
            <a:r>
              <a:rPr lang="en" b="1"/>
              <a:t>Liverpool</a:t>
            </a:r>
            <a:r>
              <a:rPr lang="en"/>
              <a:t> fan but today my heart goes out to </a:t>
            </a:r>
            <a:r>
              <a:rPr lang="en" b="1"/>
              <a:t>Newcastle</a:t>
            </a:r>
            <a:r>
              <a:rPr lang="en"/>
              <a:t> fans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Stance is not sentiment</a:t>
            </a:r>
            <a:br>
              <a:rPr lang="en" b="1"/>
            </a:br>
            <a:r>
              <a:rPr lang="en">
                <a:solidFill>
                  <a:srgbClr val="FFFFFF"/>
                </a:solidFill>
                <a:highlight>
                  <a:srgbClr val="6AA84F"/>
                </a:highlight>
              </a:rPr>
              <a:t>+ stance</a:t>
            </a:r>
            <a:r>
              <a:rPr lang="en"/>
              <a:t>  </a:t>
            </a: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- sentiment</a:t>
            </a:r>
            <a:r>
              <a:rPr lang="en"/>
              <a:t>: </a:t>
            </a:r>
            <a:r>
              <a:rPr lang="en" i="1"/>
              <a:t>I feel bad that he lost</a:t>
            </a:r>
            <a:br>
              <a:rPr lang="en" i="1"/>
            </a:b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- stance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6AA84F"/>
                </a:highlight>
              </a:rPr>
              <a:t>+ sentiment</a:t>
            </a:r>
            <a:r>
              <a:rPr lang="en"/>
              <a:t>:</a:t>
            </a:r>
            <a:r>
              <a:rPr lang="en" i="1"/>
              <a:t> I am so glad he died</a:t>
            </a:r>
            <a:endParaRPr i="1"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32409"/>
          <a:stretch/>
        </p:blipFill>
        <p:spPr>
          <a:xfrm>
            <a:off x="870426" y="1017725"/>
            <a:ext cx="50039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16599-8BDD-4580-BE07-9C76F397B9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rcRect l="67592"/>
          <a:stretch>
            <a:fillRect/>
          </a:stretch>
        </p:blipFill>
        <p:spPr>
          <a:xfrm>
            <a:off x="5875993" y="484817"/>
            <a:ext cx="2870815" cy="4572000"/>
          </a:xfrm>
          <a:custGeom>
            <a:avLst/>
            <a:gdLst>
              <a:gd name="connsiteX0" fmla="*/ 394564 w 2399237"/>
              <a:gd name="connsiteY0" fmla="*/ 0 h 3820975"/>
              <a:gd name="connsiteX1" fmla="*/ 2004674 w 2399237"/>
              <a:gd name="connsiteY1" fmla="*/ 0 h 3820975"/>
              <a:gd name="connsiteX2" fmla="*/ 2079946 w 2399237"/>
              <a:gd name="connsiteY2" fmla="*/ 7588 h 3820975"/>
              <a:gd name="connsiteX3" fmla="*/ 2399237 w 2399237"/>
              <a:gd name="connsiteY3" fmla="*/ 399345 h 3820975"/>
              <a:gd name="connsiteX4" fmla="*/ 2399237 w 2399237"/>
              <a:gd name="connsiteY4" fmla="*/ 3638675 h 3820975"/>
              <a:gd name="connsiteX5" fmla="*/ 2367813 w 2399237"/>
              <a:gd name="connsiteY5" fmla="*/ 3794327 h 3820975"/>
              <a:gd name="connsiteX6" fmla="*/ 2353348 w 2399237"/>
              <a:gd name="connsiteY6" fmla="*/ 3820975 h 3820975"/>
              <a:gd name="connsiteX7" fmla="*/ 45889 w 2399237"/>
              <a:gd name="connsiteY7" fmla="*/ 3820975 h 3820975"/>
              <a:gd name="connsiteX8" fmla="*/ 31425 w 2399237"/>
              <a:gd name="connsiteY8" fmla="*/ 3794327 h 3820975"/>
              <a:gd name="connsiteX9" fmla="*/ 0 w 2399237"/>
              <a:gd name="connsiteY9" fmla="*/ 3638675 h 3820975"/>
              <a:gd name="connsiteX10" fmla="*/ 0 w 2399237"/>
              <a:gd name="connsiteY10" fmla="*/ 399345 h 3820975"/>
              <a:gd name="connsiteX11" fmla="*/ 319291 w 2399237"/>
              <a:gd name="connsiteY11" fmla="*/ 7588 h 382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9237" h="3820975">
                <a:moveTo>
                  <a:pt x="394564" y="0"/>
                </a:moveTo>
                <a:lnTo>
                  <a:pt x="2004674" y="0"/>
                </a:lnTo>
                <a:lnTo>
                  <a:pt x="2079946" y="7588"/>
                </a:lnTo>
                <a:cubicBezTo>
                  <a:pt x="2262165" y="44876"/>
                  <a:pt x="2399237" y="206103"/>
                  <a:pt x="2399237" y="399345"/>
                </a:cubicBezTo>
                <a:lnTo>
                  <a:pt x="2399237" y="3638675"/>
                </a:lnTo>
                <a:cubicBezTo>
                  <a:pt x="2399237" y="3693887"/>
                  <a:pt x="2388048" y="3746486"/>
                  <a:pt x="2367813" y="3794327"/>
                </a:cubicBezTo>
                <a:lnTo>
                  <a:pt x="2353348" y="3820975"/>
                </a:lnTo>
                <a:lnTo>
                  <a:pt x="45889" y="3820975"/>
                </a:lnTo>
                <a:lnTo>
                  <a:pt x="31425" y="3794327"/>
                </a:lnTo>
                <a:cubicBezTo>
                  <a:pt x="11190" y="3746486"/>
                  <a:pt x="0" y="3693887"/>
                  <a:pt x="0" y="3638675"/>
                </a:cubicBezTo>
                <a:lnTo>
                  <a:pt x="0" y="399345"/>
                </a:lnTo>
                <a:cubicBezTo>
                  <a:pt x="0" y="206103"/>
                  <a:pt x="137072" y="44876"/>
                  <a:pt x="319291" y="7588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4D2788-AB35-434C-9126-3CE84A5150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1327" t="11656" r="3097" b="50301"/>
          <a:stretch>
            <a:fillRect/>
          </a:stretch>
        </p:blipFill>
        <p:spPr>
          <a:xfrm>
            <a:off x="6206836" y="1017725"/>
            <a:ext cx="2265622" cy="1739330"/>
          </a:xfrm>
          <a:custGeom>
            <a:avLst/>
            <a:gdLst>
              <a:gd name="connsiteX0" fmla="*/ 0 w 2265622"/>
              <a:gd name="connsiteY0" fmla="*/ 0 h 1739330"/>
              <a:gd name="connsiteX1" fmla="*/ 2265622 w 2265622"/>
              <a:gd name="connsiteY1" fmla="*/ 0 h 1739330"/>
              <a:gd name="connsiteX2" fmla="*/ 2265622 w 2265622"/>
              <a:gd name="connsiteY2" fmla="*/ 1739330 h 1739330"/>
              <a:gd name="connsiteX3" fmla="*/ 0 w 2265622"/>
              <a:gd name="connsiteY3" fmla="*/ 1739330 h 173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5622" h="1739330">
                <a:moveTo>
                  <a:pt x="0" y="0"/>
                </a:moveTo>
                <a:lnTo>
                  <a:pt x="2265622" y="0"/>
                </a:lnTo>
                <a:lnTo>
                  <a:pt x="2265622" y="1739330"/>
                </a:lnTo>
                <a:lnTo>
                  <a:pt x="0" y="173933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F163F5-7C3E-4E3A-AF3D-4167C6D8C07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rcRect l="70407" t="58487" r="2379" b="1665"/>
          <a:stretch>
            <a:fillRect/>
          </a:stretch>
        </p:blipFill>
        <p:spPr>
          <a:xfrm>
            <a:off x="5964727" y="2928212"/>
            <a:ext cx="2749839" cy="2078183"/>
          </a:xfrm>
          <a:custGeom>
            <a:avLst/>
            <a:gdLst>
              <a:gd name="connsiteX0" fmla="*/ 0 w 2410691"/>
              <a:gd name="connsiteY0" fmla="*/ 0 h 1821873"/>
              <a:gd name="connsiteX1" fmla="*/ 2410691 w 2410691"/>
              <a:gd name="connsiteY1" fmla="*/ 0 h 1821873"/>
              <a:gd name="connsiteX2" fmla="*/ 2410691 w 2410691"/>
              <a:gd name="connsiteY2" fmla="*/ 1821873 h 1821873"/>
              <a:gd name="connsiteX3" fmla="*/ 0 w 2410691"/>
              <a:gd name="connsiteY3" fmla="*/ 1821873 h 182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91" h="1821873">
                <a:moveTo>
                  <a:pt x="0" y="0"/>
                </a:moveTo>
                <a:lnTo>
                  <a:pt x="2410691" y="0"/>
                </a:lnTo>
                <a:lnTo>
                  <a:pt x="2410691" y="1821873"/>
                </a:lnTo>
                <a:lnTo>
                  <a:pt x="0" y="1821873"/>
                </a:lnTo>
                <a:close/>
              </a:path>
            </a:pathLst>
          </a:cu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1C6BCC-B271-4DAB-A217-B8B496B01BD4}"/>
              </a:ext>
            </a:extLst>
          </p:cNvPr>
          <p:cNvSpPr/>
          <p:nvPr/>
        </p:nvSpPr>
        <p:spPr>
          <a:xfrm>
            <a:off x="5964727" y="2928212"/>
            <a:ext cx="2749839" cy="2078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3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4" y="359111"/>
            <a:ext cx="8520600" cy="572700"/>
          </a:xfrm>
        </p:spPr>
        <p:txBody>
          <a:bodyPr/>
          <a:lstStyle/>
          <a:p>
            <a:r>
              <a:rPr lang="en"/>
              <a:t>Model: Clustering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269693"/>
              </p:ext>
            </p:extLst>
          </p:nvPr>
        </p:nvGraphicFramePr>
        <p:xfrm>
          <a:off x="3427232" y="1017725"/>
          <a:ext cx="3448197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646105"/>
              </p:ext>
            </p:extLst>
          </p:nvPr>
        </p:nvGraphicFramePr>
        <p:xfrm>
          <a:off x="118684" y="1017725"/>
          <a:ext cx="3262137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9C617D8-F867-4A16-BF54-09BC95232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568385"/>
              </p:ext>
            </p:extLst>
          </p:nvPr>
        </p:nvGraphicFramePr>
        <p:xfrm>
          <a:off x="6931270" y="1017725"/>
          <a:ext cx="2094046" cy="378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4F80618-7A99-4C95-8E49-BA1FE3236B7F}"/>
              </a:ext>
            </a:extLst>
          </p:cNvPr>
          <p:cNvSpPr/>
          <p:nvPr/>
        </p:nvSpPr>
        <p:spPr>
          <a:xfrm>
            <a:off x="8327322" y="4139228"/>
            <a:ext cx="518938" cy="325082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47F3E00-F2EB-4463-826E-05616579F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2061"/>
              </p:ext>
            </p:extLst>
          </p:nvPr>
        </p:nvGraphicFramePr>
        <p:xfrm>
          <a:off x="118684" y="4796028"/>
          <a:ext cx="8906632" cy="347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572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Graphic spid="3" grpId="0" uiExpand="1">
        <p:bldSub>
          <a:bldChart bld="series"/>
        </p:bldSub>
      </p:bldGraphic>
      <p:bldGraphic spid="12" grpId="0" uiExpand="1">
        <p:bldSub>
          <a:bldChart bld="series"/>
        </p:bldSub>
      </p:bldGraphic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Limitations of previous best Unsupervised Stance Detection</a:t>
            </a:r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rtl="0">
              <a:lnSpc>
                <a:spcPct val="2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platform-specific features.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large amount of data for training.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Does not consider the hierarchy of stances.</a:t>
            </a:r>
          </a:p>
          <a:p>
            <a:pPr lvl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/>
              <a:t>Requires specification of the number of clusters.</a:t>
            </a:r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42</a:t>
            </a:fld>
            <a:endParaRPr lang="en" sz="900"/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1FBD854-52B2-4959-AD91-11273D1E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1963" y="1445211"/>
            <a:ext cx="720546" cy="720546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7167E22-2E46-4AD1-914C-57B178B3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8177" y="2117639"/>
            <a:ext cx="720546" cy="720546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BCDAE84B-EDB9-44D2-84C5-61748D73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2509" y="2860675"/>
            <a:ext cx="720546" cy="720546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321753F7-76FA-4287-B712-AD5C3C20C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2782" y="3536241"/>
            <a:ext cx="720546" cy="7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8"/>
          <p:cNvPicPr preferRelativeResize="0"/>
          <p:nvPr/>
        </p:nvPicPr>
        <p:blipFill rotWithShape="1">
          <a:blip r:embed="rId3">
            <a:alphaModFix/>
          </a:blip>
          <a:srcRect l="2143" r="2153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8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8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Validation</a:t>
            </a:r>
            <a:endParaRPr/>
          </a:p>
        </p:txBody>
      </p:sp>
      <p:sp>
        <p:nvSpPr>
          <p:cNvPr id="521" name="Google Shape;52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Baselines</a:t>
            </a:r>
            <a:endParaRPr/>
          </a:p>
        </p:txBody>
      </p:sp>
      <p:sp>
        <p:nvSpPr>
          <p:cNvPr id="495" name="Google Shape;49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Supervised: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Features:</a:t>
            </a:r>
            <a:r>
              <a:rPr lang="en"/>
              <a:t> retweeted accounts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Models: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SVM</a:t>
            </a:r>
            <a:r>
              <a:rPr lang="en" b="1" baseline="-25000"/>
              <a:t>200</a:t>
            </a:r>
            <a:r>
              <a:rPr lang="en" b="1"/>
              <a:t>:</a:t>
            </a:r>
            <a:r>
              <a:rPr lang="en"/>
              <a:t> Train on the most vocal 200 users in each label, test on the rest.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SVM</a:t>
            </a:r>
            <a:r>
              <a:rPr lang="en" b="1" baseline="-25000"/>
              <a:t>xval</a:t>
            </a:r>
            <a:r>
              <a:rPr lang="en" b="1"/>
              <a:t>:</a:t>
            </a:r>
            <a:r>
              <a:rPr lang="en"/>
              <a:t> 5-fold cross validation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Unsupervised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Features:</a:t>
            </a:r>
            <a:r>
              <a:rPr lang="en"/>
              <a:t> retweeted accounts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Model: UnSup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 user vectors of unique retweeted accounts using UMAP on a 2D plane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Cluster projected user vectors using Mean-shift</a:t>
            </a:r>
            <a:endParaRPr/>
          </a:p>
        </p:txBody>
      </p:sp>
      <p:sp>
        <p:nvSpPr>
          <p:cNvPr id="496" name="Google Shape;49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Results: Trump (full of #hashtags &amp; retweets)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BD3170-842C-46B7-9B12-5B171BD88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878786"/>
              </p:ext>
            </p:extLst>
          </p:nvPr>
        </p:nvGraphicFramePr>
        <p:xfrm>
          <a:off x="83771" y="1200148"/>
          <a:ext cx="4330100" cy="3847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AD50A9-C50D-478E-AF38-0A12F4F10645}"/>
              </a:ext>
            </a:extLst>
          </p:cNvPr>
          <p:cNvSpPr txBox="1"/>
          <p:nvPr/>
        </p:nvSpPr>
        <p:spPr>
          <a:xfrm>
            <a:off x="4572000" y="1697247"/>
            <a:ext cx="4488229" cy="255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/>
              <a:t>Using just 200 users is enough for +90% precision.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/>
              <a:t>SVM: More samples = Better performance.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err="1"/>
              <a:t>UnSup</a:t>
            </a:r>
            <a:r>
              <a:rPr lang="en-US"/>
              <a:t> fails in R, because of strong assumptions.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/>
              <a:t>Our approach maintains good R with high P.</a:t>
            </a:r>
          </a:p>
        </p:txBody>
      </p:sp>
    </p:spTree>
    <p:extLst>
      <p:ext uri="{BB962C8B-B14F-4D97-AF65-F5344CB8AC3E}">
        <p14:creationId xmlns:p14="http://schemas.microsoft.com/office/powerpoint/2010/main" val="11631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D00-8076-4B5C-B2D0-7185BDC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Results: UEFA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EC53-D578-4D88-BA61-A7560B61A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6580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B56CA-034E-4597-B22A-32386554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397368"/>
              </p:ext>
            </p:extLst>
          </p:nvPr>
        </p:nvGraphicFramePr>
        <p:xfrm>
          <a:off x="4716379" y="1200149"/>
          <a:ext cx="4334256" cy="384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E87BD2-7B85-420C-83AA-68E579621BF9}"/>
              </a:ext>
            </a:extLst>
          </p:cNvPr>
          <p:cNvSpPr txBox="1"/>
          <p:nvPr/>
        </p:nvSpPr>
        <p:spPr>
          <a:xfrm>
            <a:off x="110003" y="1200149"/>
            <a:ext cx="4606376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Hashtags and retweets behaviors are </a:t>
            </a:r>
            <a:r>
              <a:rPr lang="en-US" b="1"/>
              <a:t>NOT</a:t>
            </a:r>
            <a:r>
              <a:rPr lang="en-US"/>
              <a:t> led by just 200 users in a more distributed dataset.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Hashtags and Retweets still show good results.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err="1"/>
              <a:t>UnSup</a:t>
            </a:r>
            <a:r>
              <a:rPr lang="en-US"/>
              <a:t> maintains high P, but is still weak in R.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Our approach excels in capturing semantic stance signals.</a:t>
            </a:r>
          </a:p>
        </p:txBody>
      </p:sp>
    </p:spTree>
    <p:extLst>
      <p:ext uri="{BB962C8B-B14F-4D97-AF65-F5344CB8AC3E}">
        <p14:creationId xmlns:p14="http://schemas.microsoft.com/office/powerpoint/2010/main" val="28887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2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2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2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Quantitative Analysis</a:t>
            </a:r>
            <a:endParaRPr/>
          </a:p>
        </p:txBody>
      </p:sp>
      <p:sp>
        <p:nvSpPr>
          <p:cNvPr id="555" name="Google Shape;55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pic>
        <p:nvPicPr>
          <p:cNvPr id="528" name="Google Shape;5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63" y="1244898"/>
            <a:ext cx="7730474" cy="32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8"/>
          <p:cNvPicPr preferRelativeResize="0"/>
          <p:nvPr/>
        </p:nvPicPr>
        <p:blipFill rotWithShape="1">
          <a:blip r:embed="rId3">
            <a:alphaModFix amt="90000"/>
          </a:blip>
          <a:srcRect t="3967" b="3967"/>
          <a:stretch/>
        </p:blipFill>
        <p:spPr>
          <a:xfrm>
            <a:off x="5520950" y="1070675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68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infer the stance on a topic from a different topic?</a:t>
            </a: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r>
              <a:rPr lang="en"/>
              <a:t> stance detection?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6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Views collection: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Useful for marketing and polling.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Recommendation: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stances could imply similar preferences.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Population Analysis: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Dissecting polarization targets.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875" y="2538500"/>
            <a:ext cx="5567853" cy="26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>
            <a:spLocks noGrp="1"/>
          </p:cNvSpPr>
          <p:nvPr>
            <p:ph type="title"/>
          </p:nvPr>
        </p:nvSpPr>
        <p:spPr>
          <a:xfrm>
            <a:off x="311700" y="37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Stance Alignment: Method</a:t>
            </a:r>
            <a:endParaRPr/>
          </a:p>
        </p:txBody>
      </p:sp>
      <p:sp>
        <p:nvSpPr>
          <p:cNvPr id="542" name="Google Shape;54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6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Normalized mutual information adjusted for randomness (AMI).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Measures mutual information, or mutual independence, between two clustering solutions.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3" name="Google Shape;54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44" name="Google Shape;544;p69" descr="MI(U, V) = \sum_{i=1}^{|U|}\sum_{j=1}^{|V|}\frac{|U_i\cap V_j|}{N}log\frac{N|U_i\cap V_j|}{|U_i|||V_j|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75" y="2356775"/>
            <a:ext cx="552174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9" descr="AMI(U, V) = \frac{MI(U, V) - E(MI(U, V))}{avg(H(U), H(V)) - E(MI(U, V))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863" y="3168900"/>
            <a:ext cx="5462366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Stance Alignment: Results</a:t>
            </a:r>
            <a:endParaRPr/>
          </a:p>
        </p:txBody>
      </p:sp>
      <p:sp>
        <p:nvSpPr>
          <p:cNvPr id="551" name="Google Shape;551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4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Similar</a:t>
            </a:r>
            <a:r>
              <a:rPr lang="en"/>
              <a:t>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i="1"/>
              <a:t>Match</a:t>
            </a:r>
            <a:r>
              <a:rPr lang="en"/>
              <a:t>,  </a:t>
            </a:r>
            <a:r>
              <a:rPr lang="en" i="1"/>
              <a:t>Coaches</a:t>
            </a:r>
            <a:r>
              <a:rPr lang="en"/>
              <a:t>, </a:t>
            </a:r>
            <a:r>
              <a:rPr lang="en" i="1"/>
              <a:t>Stars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Different:</a:t>
            </a:r>
            <a:endParaRPr b="1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Referee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stances towards clubs are dependent on the stances towards the coaches and the stars, rather than the referee</a:t>
            </a:r>
            <a:endParaRPr/>
          </a:p>
        </p:txBody>
      </p:sp>
      <p:pic>
        <p:nvPicPr>
          <p:cNvPr id="552" name="Google Shape;5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928" y="413175"/>
            <a:ext cx="4440073" cy="4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 amt="90000"/>
          </a:blip>
          <a:srcRect t="3967" b="3967"/>
          <a:stretch/>
        </p:blipFill>
        <p:spPr>
          <a:xfrm>
            <a:off x="5520950" y="1070675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9" name="Google Shape;559;p71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polarization degree inform us on different topics?</a:t>
            </a:r>
            <a:endParaRPr/>
          </a:p>
        </p:txBody>
      </p:sp>
      <p:sp>
        <p:nvSpPr>
          <p:cNvPr id="560" name="Google Shape;560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Polarization Quantification: Method</a:t>
            </a:r>
            <a:endParaRPr/>
          </a:p>
        </p:txBody>
      </p:sp>
      <p:sp>
        <p:nvSpPr>
          <p:cNvPr id="566" name="Google Shape;56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Walk Controversy (RWC).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RWC computes the shortest graph traversal from a set of random users to prominent users either with the same or different stances.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prominent nodes are the top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/>
              <a:t> nodes with the most connections in a community.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and B are different Classes.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</a:t>
            </a:r>
            <a:r>
              <a:rPr lang="en" baseline="-25000"/>
              <a:t>XY</a:t>
            </a:r>
            <a:r>
              <a:rPr lang="en"/>
              <a:t> is the probability that a random node in X would reach highly connected node in Y.</a:t>
            </a:r>
            <a:endParaRPr/>
          </a:p>
        </p:txBody>
      </p:sp>
      <p:sp>
        <p:nvSpPr>
          <p:cNvPr id="567" name="Google Shape;56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68" name="Google Shape;568;p72" descr="RWC = P_{AA} P_{BB} - P_{AB}P_{BA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249" y="2927725"/>
            <a:ext cx="6253500" cy="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Polarization Quantification: Result</a:t>
            </a:r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Higher</a:t>
            </a:r>
            <a:r>
              <a:rPr lang="en"/>
              <a:t> polarization on </a:t>
            </a:r>
            <a:r>
              <a:rPr lang="en" i="1"/>
              <a:t>Coaches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cluster is talking mainly about their own coach.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Moderate </a:t>
            </a:r>
            <a:r>
              <a:rPr lang="en"/>
              <a:t>polarization  on </a:t>
            </a:r>
            <a:r>
              <a:rPr lang="en" i="1"/>
              <a:t>Stars</a:t>
            </a:r>
            <a:endParaRPr i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 from both groups talk about the stars of other teams with a certain level of semantic similarity.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Lower </a:t>
            </a:r>
            <a:r>
              <a:rPr lang="en"/>
              <a:t>polarization on </a:t>
            </a:r>
            <a:r>
              <a:rPr lang="en" i="1"/>
              <a:t>Referee</a:t>
            </a:r>
            <a:endParaRPr i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attributed to the small size of the dataset</a:t>
            </a:r>
            <a:endParaRPr/>
          </a:p>
        </p:txBody>
      </p:sp>
      <p:sp>
        <p:nvSpPr>
          <p:cNvPr id="575" name="Google Shape;57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524" y="1648916"/>
            <a:ext cx="2954026" cy="22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0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0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0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Qualitative Analysis</a:t>
            </a:r>
            <a:endParaRPr/>
          </a:p>
        </p:txBody>
      </p:sp>
      <p:sp>
        <p:nvSpPr>
          <p:cNvPr id="617" name="Google Shape;617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Difference in Clusters</a:t>
            </a:r>
            <a:endParaRPr/>
          </a:p>
        </p:txBody>
      </p:sp>
      <p:sp>
        <p:nvSpPr>
          <p:cNvPr id="589" name="Google Shape;58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Valence x log Frequency = Prominence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Prominence of a term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/>
              <a:t> in a set of tweets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/>
              <a:t>, as opposed to the set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/>
              <a:t>: term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b="1" i="1" baseline="-25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set of tweets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tf</a:t>
            </a:r>
            <a:r>
              <a:rPr lang="en" b="1" i="1" baseline="-25000">
                <a:latin typeface="Times New Roman"/>
                <a:ea typeface="Times New Roman"/>
                <a:cs typeface="Times New Roman"/>
                <a:sym typeface="Times New Roman"/>
              </a:rPr>
              <a:t>t,Dx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/>
              <a:t>term frequency of the term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in the set of tweets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|D</a:t>
            </a:r>
            <a:r>
              <a:rPr lang="en" b="1" i="1" baseline="-25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sum of the frequencies of all terms in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0" name="Google Shape;59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91" name="Google Shape;591;p75" descr="\text{Pr}(t, D_a, D_b) = \log{(tf_{t, D_a})}\times (2 \frac{\frac{tf_{t,D_a}}{|D_a|}}{\frac{tf_{t,D_a}}{|D_a|}+\frac{tf_{t,D_b}}{|D_b|}}-1) 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775" y="2050238"/>
            <a:ext cx="5835108" cy="10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97" name="Google Shape;5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25" y="603300"/>
            <a:ext cx="6993649" cy="37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6"/>
          <p:cNvSpPr txBox="1"/>
          <p:nvPr/>
        </p:nvSpPr>
        <p:spPr>
          <a:xfrm>
            <a:off x="185650" y="4534525"/>
            <a:ext cx="8400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 Generated by prominent terms in each cluster for different topics.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Analysis</a:t>
            </a:r>
            <a:endParaRPr/>
          </a:p>
        </p:txBody>
      </p:sp>
      <p:sp>
        <p:nvSpPr>
          <p:cNvPr id="604" name="Google Shape;604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Selective retweeting: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RT @LFC: Firmino scores the first penalty of the shootout!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Cross Mentioning: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respect Liverpool and they had chances in the game but it was clear to me that we were the stronger team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Implicit Criticism: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 won  the  Super  cup  with  the  worst  performance  since Klopp took over haha #LIVCHE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Post-event Teasing: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@Calabastu VAR knows your penalty wasn't the right call #lfc #cfc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Pre-event Teasing: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#Lampard  it’s  only  #Liverpool  on  Wednesday  #cfc  #lfc #ynwa</a:t>
            </a:r>
            <a:endParaRPr/>
          </a:p>
        </p:txBody>
      </p:sp>
      <p:sp>
        <p:nvSpPr>
          <p:cNvPr id="605" name="Google Shape;6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B4474C-5236-46CE-91A3-74A6C22DC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/>
          <a:stretch/>
        </p:blipFill>
        <p:spPr bwMode="auto">
          <a:xfrm>
            <a:off x="3650285" y="0"/>
            <a:ext cx="509652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3" name="Google Shape;603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ICWSM: TR elections</a:t>
            </a:r>
            <a:endParaRPr dirty="0"/>
          </a:p>
        </p:txBody>
      </p:sp>
      <p:sp>
        <p:nvSpPr>
          <p:cNvPr id="605" name="Google Shape;6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90C48A-6B69-4082-9C03-76DAF1634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686" r="16388" b="-1"/>
          <a:stretch/>
        </p:blipFill>
        <p:spPr bwMode="auto">
          <a:xfrm>
            <a:off x="0" y="1043364"/>
            <a:ext cx="3489350" cy="40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2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8" name="Google Shape;138;p26"/>
          <p:cNvGrpSpPr/>
          <p:nvPr/>
        </p:nvGrpSpPr>
        <p:grpSpPr>
          <a:xfrm flipH="1">
            <a:off x="5564612" y="2638456"/>
            <a:ext cx="3023906" cy="1165959"/>
            <a:chOff x="857520" y="1684225"/>
            <a:chExt cx="2941829" cy="1047300"/>
          </a:xfrm>
        </p:grpSpPr>
        <p:sp>
          <p:nvSpPr>
            <p:cNvPr id="139" name="Google Shape;139;p26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Social Influence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once people are in groups, they influence each other.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0" name="Google Shape;140;p26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1" name="Google Shape;141;p26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43" name="Google Shape;143;p26"/>
          <p:cNvSpPr txBox="1"/>
          <p:nvPr/>
        </p:nvSpPr>
        <p:spPr>
          <a:xfrm>
            <a:off x="62000" y="3854175"/>
            <a:ext cx="24051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Homophily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Birds of a feather, flock together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26"/>
          <p:cNvCxnSpPr>
            <a:endCxn id="145" idx="3"/>
          </p:cNvCxnSpPr>
          <p:nvPr/>
        </p:nvCxnSpPr>
        <p:spPr>
          <a:xfrm flipH="1">
            <a:off x="2784445" y="3696861"/>
            <a:ext cx="960000" cy="6885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26"/>
          <p:cNvSpPr/>
          <p:nvPr/>
        </p:nvSpPr>
        <p:spPr>
          <a:xfrm>
            <a:off x="2555246" y="4274973"/>
            <a:ext cx="204000" cy="220800"/>
          </a:xfrm>
          <a:prstGeom prst="ellipse">
            <a:avLst/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2530045" y="4211211"/>
            <a:ext cx="2544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7" name="Google Shape;147;p26"/>
          <p:cNvGrpSpPr/>
          <p:nvPr/>
        </p:nvGrpSpPr>
        <p:grpSpPr>
          <a:xfrm flipH="1">
            <a:off x="4754010" y="1309120"/>
            <a:ext cx="3834508" cy="1165959"/>
            <a:chOff x="857520" y="1684225"/>
            <a:chExt cx="3730429" cy="1047300"/>
          </a:xfrm>
        </p:grpSpPr>
        <p:sp>
          <p:nvSpPr>
            <p:cNvPr id="148" name="Google Shape;148;p26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Biased Assimilation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welcome confirming evidence less critically than disconfirming ones.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9" name="Google Shape;149;p26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26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52" name="Google Shape;152;p26"/>
          <p:cNvSpPr/>
          <p:nvPr/>
        </p:nvSpPr>
        <p:spPr>
          <a:xfrm>
            <a:off x="3096020" y="2877383"/>
            <a:ext cx="2772193" cy="1112761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3" name="Google Shape;153;p26"/>
          <p:cNvSpPr/>
          <p:nvPr/>
        </p:nvSpPr>
        <p:spPr>
          <a:xfrm>
            <a:off x="3271367" y="2666336"/>
            <a:ext cx="2405149" cy="959255"/>
          </a:xfrm>
          <a:custGeom>
            <a:avLst/>
            <a:gdLst/>
            <a:ahLst/>
            <a:cxnLst/>
            <a:rect l="l" t="t" r="r" b="b"/>
            <a:pathLst>
              <a:path w="49248" h="16300" extrusionOk="0">
                <a:moveTo>
                  <a:pt x="0" y="7554"/>
                </a:moveTo>
                <a:lnTo>
                  <a:pt x="24649" y="16300"/>
                </a:lnTo>
                <a:lnTo>
                  <a:pt x="49248" y="7604"/>
                </a:lnTo>
                <a:lnTo>
                  <a:pt x="245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4" name="Google Shape;154;p26"/>
          <p:cNvSpPr/>
          <p:nvPr/>
        </p:nvSpPr>
        <p:spPr>
          <a:xfrm>
            <a:off x="3520917" y="2351276"/>
            <a:ext cx="1905834" cy="760107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5" name="Google Shape;155;p26"/>
          <p:cNvSpPr/>
          <p:nvPr/>
        </p:nvSpPr>
        <p:spPr>
          <a:xfrm>
            <a:off x="3889898" y="1865501"/>
            <a:ext cx="1173005" cy="477284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6" name="Google Shape;156;p26"/>
          <p:cNvSpPr/>
          <p:nvPr/>
        </p:nvSpPr>
        <p:spPr>
          <a:xfrm>
            <a:off x="2677604" y="3385322"/>
            <a:ext cx="1803564" cy="140975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57" name="Google Shape;157;p26"/>
          <p:cNvSpPr/>
          <p:nvPr/>
        </p:nvSpPr>
        <p:spPr>
          <a:xfrm>
            <a:off x="3340592" y="2697865"/>
            <a:ext cx="1136163" cy="748444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gradFill>
            <a:gsLst>
              <a:gs pos="0">
                <a:srgbClr val="FFCA37"/>
              </a:gs>
              <a:gs pos="100000">
                <a:srgbClr val="AD8107"/>
              </a:gs>
            </a:gsLst>
            <a:lin ang="5400012" scaled="0"/>
          </a:gradFill>
          <a:ln>
            <a:noFill/>
          </a:ln>
        </p:spPr>
      </p:sp>
      <p:sp>
        <p:nvSpPr>
          <p:cNvPr id="158" name="Google Shape;158;p26"/>
          <p:cNvSpPr/>
          <p:nvPr/>
        </p:nvSpPr>
        <p:spPr>
          <a:xfrm flipH="1">
            <a:off x="4474345" y="2697865"/>
            <a:ext cx="1136163" cy="748444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solidFill>
            <a:srgbClr val="F4B400"/>
          </a:solidFill>
          <a:ln>
            <a:noFill/>
          </a:ln>
        </p:spPr>
      </p:sp>
      <p:sp>
        <p:nvSpPr>
          <p:cNvPr id="159" name="Google Shape;159;p26"/>
          <p:cNvSpPr/>
          <p:nvPr/>
        </p:nvSpPr>
        <p:spPr>
          <a:xfrm>
            <a:off x="3585787" y="2089137"/>
            <a:ext cx="890972" cy="82715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60" name="Google Shape;160;p26"/>
          <p:cNvSpPr/>
          <p:nvPr/>
        </p:nvSpPr>
        <p:spPr>
          <a:xfrm flipH="1">
            <a:off x="4474341" y="2089137"/>
            <a:ext cx="890972" cy="82715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161" name="Google Shape;161;p26"/>
          <p:cNvSpPr/>
          <p:nvPr/>
        </p:nvSpPr>
        <p:spPr>
          <a:xfrm>
            <a:off x="3957217" y="1174667"/>
            <a:ext cx="519546" cy="97852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62" name="Google Shape;162;p26"/>
          <p:cNvSpPr/>
          <p:nvPr/>
        </p:nvSpPr>
        <p:spPr>
          <a:xfrm flipH="1">
            <a:off x="4474336" y="1174667"/>
            <a:ext cx="519546" cy="97852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163" name="Google Shape;163;p26"/>
          <p:cNvSpPr/>
          <p:nvPr/>
        </p:nvSpPr>
        <p:spPr>
          <a:xfrm>
            <a:off x="3161794" y="2696580"/>
            <a:ext cx="1314949" cy="1084917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64" name="Google Shape;164;p26"/>
          <p:cNvSpPr/>
          <p:nvPr/>
        </p:nvSpPr>
        <p:spPr>
          <a:xfrm flipH="1">
            <a:off x="4474246" y="2698302"/>
            <a:ext cx="1314949" cy="1084917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165" name="Google Shape;165;p26"/>
          <p:cNvSpPr/>
          <p:nvPr/>
        </p:nvSpPr>
        <p:spPr>
          <a:xfrm flipH="1">
            <a:off x="4481116" y="3385322"/>
            <a:ext cx="1803564" cy="140975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grpSp>
        <p:nvGrpSpPr>
          <p:cNvPr id="166" name="Google Shape;166;p26"/>
          <p:cNvGrpSpPr/>
          <p:nvPr/>
        </p:nvGrpSpPr>
        <p:grpSpPr>
          <a:xfrm>
            <a:off x="484451" y="1709334"/>
            <a:ext cx="3233849" cy="1165959"/>
            <a:chOff x="857520" y="1684225"/>
            <a:chExt cx="3146073" cy="1047300"/>
          </a:xfrm>
        </p:grpSpPr>
        <p:sp>
          <p:nvSpPr>
            <p:cNvPr id="167" name="Google Shape;167;p26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Echo chambers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closed communities share the same information sources.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8" name="Google Shape;168;p26"/>
            <p:cNvCxnSpPr/>
            <p:nvPr/>
          </p:nvCxnSpPr>
          <p:spPr>
            <a:xfrm flipH="1">
              <a:off x="3046893" y="2213702"/>
              <a:ext cx="956700" cy="15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" name="Google Shape;169;p26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5" y="2488475"/>
            <a:ext cx="1314951" cy="131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925" y="3544276"/>
            <a:ext cx="1479343" cy="1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7615" y="196350"/>
            <a:ext cx="1050910" cy="1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500" y="196350"/>
            <a:ext cx="1978269" cy="11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6" grpId="0" animBg="1"/>
      <p:bldP spid="14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>
            <a:spLocks noGrp="1"/>
          </p:cNvSpPr>
          <p:nvPr>
            <p:ph type="title"/>
          </p:nvPr>
        </p:nvSpPr>
        <p:spPr>
          <a:xfrm>
            <a:off x="4869650" y="2150850"/>
            <a:ext cx="256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1" name="Google Shape;6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12" name="Google Shape;6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25" y="752475"/>
            <a:ext cx="20955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18" name="Google Shape;61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Methodology: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Collect tweets using keywords or usernames.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Encode tweets using a pre-trained sentence encoder, e.g. Universal Sentence Encoder.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Average tweet vectors per user.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 user vector to a lower dimensional space, e.g. using UMAP.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Cluster projected vectors, e.g. using HDBSCAN.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Analysis: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Stance Alignment with AMI.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Polarization Quantification with RWC.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Semantic Difference using prominence score.</a:t>
            </a:r>
            <a:endParaRPr/>
          </a:p>
        </p:txBody>
      </p:sp>
      <p:sp>
        <p:nvSpPr>
          <p:cNvPr id="619" name="Google Shape;619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&amp; Novelty</a:t>
            </a:r>
            <a:endParaRPr/>
          </a:p>
        </p:txBody>
      </p:sp>
      <p:sp>
        <p:nvSpPr>
          <p:cNvPr id="625" name="Google Shape;625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Performance: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Competitive with supervised approaches.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Outperform previous unsupervised approaches.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Requirements: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platform-specific features required.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fine-tuning needed.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Features: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to use pre-trained sentence embeddings for stance detection.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to provide hierarchical clustering solution for stances,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Study: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Compiled a dataset of +300k tweets and +12k stance-labeled users.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 quantitative and qualitative analysis of polarization in sports.</a:t>
            </a:r>
            <a:endParaRPr/>
          </a:p>
        </p:txBody>
      </p:sp>
      <p:sp>
        <p:nvSpPr>
          <p:cNvPr id="626" name="Google Shape;62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at Özyeğin	</a:t>
            </a:r>
            <a:endParaRPr lang="en-US"/>
          </a:p>
        </p:txBody>
      </p:sp>
      <p:sp>
        <p:nvSpPr>
          <p:cNvPr id="666" name="Google Shape;666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" b="1"/>
              <a:t>Full-paper</a:t>
            </a:r>
            <a:r>
              <a:rPr lang="en"/>
              <a:t>: accepted for ICWSM’21</a:t>
            </a:r>
            <a:endParaRPr lang="en-US"/>
          </a:p>
          <a:p>
            <a: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/>
              <a:t>Embeddings-Based Clustering for Target Specific Stances: The Case of a Polarized Turkey.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" b="1"/>
              <a:t>Workshop</a:t>
            </a:r>
            <a:r>
              <a:rPr lang="en"/>
              <a:t>: Ranked 1</a:t>
            </a:r>
            <a:r>
              <a:rPr lang="en" baseline="30000"/>
              <a:t>st</a:t>
            </a:r>
            <a:r>
              <a:rPr lang="en"/>
              <a:t> in the shared task, LREC | OSACT (May. 2020)</a:t>
            </a:r>
            <a:endParaRPr lang="en-US"/>
          </a:p>
          <a:p>
            <a: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/>
              <a:t>ALT Submission for OSACT Shared Task on Offensive Language Detection.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" b="1"/>
              <a:t>Poster</a:t>
            </a:r>
            <a:r>
              <a:rPr lang="en"/>
              <a:t>: Presented at SocInfo (Nov. 2019)</a:t>
            </a:r>
            <a:endParaRPr lang="en-US"/>
          </a:p>
          <a:p>
            <a: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/>
              <a:t>Embedding-based Qualitative Analysis of Polarization in Turkey.</a:t>
            </a:r>
          </a:p>
          <a:p>
            <a:pPr>
              <a:lnSpc>
                <a:spcPct val="150000"/>
              </a:lnSpc>
              <a:buSzPts val="1400"/>
              <a:buFont typeface="Wingdings" panose="05000000000000000000" pitchFamily="2" charset="2"/>
              <a:buChar char="Ø"/>
            </a:pPr>
            <a:r>
              <a:rPr lang="en-US" b="1"/>
              <a:t>Under review: </a:t>
            </a:r>
            <a:r>
              <a:rPr lang="en-US"/>
              <a:t>Submitted at COLING’20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/>
              <a:t>Arabic offensive language on twitter: Analysis and experiments. (already +13 citations)</a:t>
            </a:r>
          </a:p>
        </p:txBody>
      </p:sp>
      <p:sp>
        <p:nvSpPr>
          <p:cNvPr id="667" name="Google Shape;66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63</a:t>
            </a:fld>
            <a:endParaRPr lang="en" sz="900"/>
          </a:p>
        </p:txBody>
      </p:sp>
      <p:pic>
        <p:nvPicPr>
          <p:cNvPr id="1028" name="Picture 4" descr="Kurumsal Kimlik ve Logo | Özyeğin Üniversitesi">
            <a:extLst>
              <a:ext uri="{FF2B5EF4-FFF2-40B4-BE49-F238E27FC236}">
                <a16:creationId xmlns:a16="http://schemas.microsoft.com/office/drawing/2014/main" id="{F4217396-6446-4706-B1C0-4EB74018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58" y="534575"/>
            <a:ext cx="1326742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1"/>
          <p:cNvPicPr preferRelativeResize="0"/>
          <p:nvPr/>
        </p:nvPicPr>
        <p:blipFill rotWithShape="1">
          <a:blip r:embed="rId3">
            <a:alphaModFix/>
          </a:blip>
          <a:srcRect t="19259" b="21715"/>
          <a:stretch/>
        </p:blipFill>
        <p:spPr>
          <a:xfrm>
            <a:off x="0" y="1"/>
            <a:ext cx="9143982" cy="347090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632" name="Google Shape;632;p81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 sz="2400"/>
          </a:p>
        </p:txBody>
      </p:sp>
      <p:sp>
        <p:nvSpPr>
          <p:cNvPr id="633" name="Google Shape;63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l="13730" r="13737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" sz="2800" b="1">
                <a:solidFill>
                  <a:srgbClr val="212121"/>
                </a:solidFill>
              </a:rPr>
              <a:t>Related Work</a:t>
            </a:r>
            <a:endParaRPr sz="2800" b="1">
              <a:solidFill>
                <a:srgbClr val="212121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98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Stance Classification</a:t>
            </a: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Pre-trained word embeddings: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MITRE </a:t>
            </a:r>
            <a:r>
              <a:rPr lang="en"/>
              <a:t>(Zarrella &amp; Marsh 2016)</a:t>
            </a:r>
            <a:r>
              <a:rPr lang="en" b="1"/>
              <a:t>:</a:t>
            </a:r>
            <a:r>
              <a:rPr lang="en"/>
              <a:t> 256-dimensional SkipGram -&gt; LSTM -&gt; RLU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Bidirectional Conditional Encoders (BCE): </a:t>
            </a:r>
            <a:r>
              <a:rPr lang="en" sz="1400"/>
              <a:t>Augenstein et. al 2016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Cross-Target </a:t>
            </a:r>
            <a:r>
              <a:rPr lang="en"/>
              <a:t>(Xu et. al 2018)</a:t>
            </a:r>
            <a:r>
              <a:rPr lang="en" b="1"/>
              <a:t>: </a:t>
            </a:r>
            <a:r>
              <a:rPr lang="en"/>
              <a:t>CrossNet: BCE + self-attention mechanism.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DMAN </a:t>
            </a:r>
            <a:r>
              <a:rPr lang="en"/>
              <a:t>(Wei et. al 2018)</a:t>
            </a:r>
            <a:r>
              <a:rPr lang="en" b="1"/>
              <a:t>:</a:t>
            </a:r>
            <a:r>
              <a:rPr lang="en"/>
              <a:t> dynamic memory augmented network, BCE + attention + memory modules.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networks can provide snippets of the stance evidence in documents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Sentiment Information: </a:t>
            </a:r>
            <a:r>
              <a:rPr lang="en" sz="1000"/>
              <a:t>“Stance detection via sentiment information and neural network model, Sun et. al (2018)”</a:t>
            </a:r>
            <a:endParaRPr sz="10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jointly learn sentiment and stance information.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Sentiment information is fed to an auxiliary shared LSTM between stance and sentiment data.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Stance Detection in Twitter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Feature stratification on Twitter: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Text:</a:t>
            </a:r>
            <a:r>
              <a:rPr lang="en"/>
              <a:t> e.g. n-grams.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Interaction: </a:t>
            </a:r>
            <a:r>
              <a:rPr lang="en"/>
              <a:t>e.g. retweets, replies, mentions ...etc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Preference:</a:t>
            </a:r>
            <a:r>
              <a:rPr lang="en"/>
              <a:t> e.g. likes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Connections:</a:t>
            </a:r>
            <a:r>
              <a:rPr lang="en"/>
              <a:t> e.g. followers, friends ...etc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Model: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Most competitive models used </a:t>
            </a:r>
            <a:r>
              <a:rPr lang="en" b="1"/>
              <a:t>SVM</a:t>
            </a:r>
            <a:r>
              <a:rPr lang="en"/>
              <a:t> with retweeted accounts as features.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Your stance is exposed!</a:t>
            </a:r>
            <a:r>
              <a:rPr lang="en"/>
              <a:t>: </a:t>
            </a:r>
            <a:r>
              <a:rPr lang="en" sz="1000"/>
              <a:t>Aldayel &amp; Magdy 2019</a:t>
            </a:r>
            <a:endParaRPr sz="10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Silent users can still have their stance detected using only their connections (i.e. F1 = 71.39)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A496EBCB9BC7974BB03898621F97B0FA" ma:contentTypeVersion="5" ma:contentTypeDescription="Yeni belge oluşturun." ma:contentTypeScope="" ma:versionID="3ef7872fb62ff1a27d6ce1e31d1b1d08">
  <xsd:schema xmlns:xsd="http://www.w3.org/2001/XMLSchema" xmlns:xs="http://www.w3.org/2001/XMLSchema" xmlns:p="http://schemas.microsoft.com/office/2006/metadata/properties" xmlns:ns3="ac058dac-a8c8-4c43-ae18-ed2e3c140838" xmlns:ns4="36ff1212-1c4d-40ce-84ca-2218d57dd350" targetNamespace="http://schemas.microsoft.com/office/2006/metadata/properties" ma:root="true" ma:fieldsID="6b11dd6a5a07a3dcc6dfafd3a67230e8" ns3:_="" ns4:_="">
    <xsd:import namespace="ac058dac-a8c8-4c43-ae18-ed2e3c140838"/>
    <xsd:import namespace="36ff1212-1c4d-40ce-84ca-2218d57dd3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58dac-a8c8-4c43-ae18-ed2e3c140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f1212-1c4d-40ce-84ca-2218d57dd35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0DA2D6-6B6E-4FD4-AEEB-9A2221F1A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414414-7E00-4246-851D-DD7E6B6342C3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36ff1212-1c4d-40ce-84ca-2218d57dd350"/>
    <ds:schemaRef ds:uri="http://purl.org/dc/terms/"/>
    <ds:schemaRef ds:uri="http://purl.org/dc/elements/1.1/"/>
    <ds:schemaRef ds:uri="ac058dac-a8c8-4c43-ae18-ed2e3c140838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F50624-1DB3-4A51-B9BB-53543B74E55B}">
  <ds:schemaRefs>
    <ds:schemaRef ds:uri="36ff1212-1c4d-40ce-84ca-2218d57dd350"/>
    <ds:schemaRef ds:uri="ac058dac-a8c8-4c43-ae18-ed2e3c1408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2383</Words>
  <Application>Microsoft Office PowerPoint</Application>
  <PresentationFormat>On-screen Show (16:9)</PresentationFormat>
  <Paragraphs>410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Wingdings</vt:lpstr>
      <vt:lpstr>Arial</vt:lpstr>
      <vt:lpstr>Times New Roman</vt:lpstr>
      <vt:lpstr>Roboto</vt:lpstr>
      <vt:lpstr>Simple Light</vt:lpstr>
      <vt:lpstr>Embeddings-Based Clustering for Target Specific Stances</vt:lpstr>
      <vt:lpstr>Outline</vt:lpstr>
      <vt:lpstr>Introduction</vt:lpstr>
      <vt:lpstr>What is a stance?</vt:lpstr>
      <vt:lpstr>Why stance detection?</vt:lpstr>
      <vt:lpstr>PowerPoint Presentation</vt:lpstr>
      <vt:lpstr>Related Work</vt:lpstr>
      <vt:lpstr>Supervised Stance Classification</vt:lpstr>
      <vt:lpstr>Stance Detection in Twitter</vt:lpstr>
      <vt:lpstr>Unsupervised Stance Detection</vt:lpstr>
      <vt:lpstr>Limitations of previous best Unsupervised Stance Detection</vt:lpstr>
      <vt:lpstr>Methodology</vt:lpstr>
      <vt:lpstr>Framework</vt:lpstr>
      <vt:lpstr>Data</vt:lpstr>
      <vt:lpstr>Datasets: UEFA</vt:lpstr>
      <vt:lpstr>Datasets: Trump</vt:lpstr>
      <vt:lpstr>Features</vt:lpstr>
      <vt:lpstr>Word Embeddings</vt:lpstr>
      <vt:lpstr>Sentence Encoders</vt:lpstr>
      <vt:lpstr>Model</vt:lpstr>
      <vt:lpstr>Vector Projection</vt:lpstr>
      <vt:lpstr>Uniform Manifold Approximation and Projection</vt:lpstr>
      <vt:lpstr>UMAP parameters</vt:lpstr>
      <vt:lpstr>Clustering</vt:lpstr>
      <vt:lpstr>Meanshift</vt:lpstr>
      <vt:lpstr>Graph-based modelling</vt:lpstr>
      <vt:lpstr>PowerPoint Presentation</vt:lpstr>
      <vt:lpstr>Hierarchical DBSCAN (HDBSCAN)</vt:lpstr>
      <vt:lpstr>Model</vt:lpstr>
      <vt:lpstr>Experiments Model Analysis</vt:lpstr>
      <vt:lpstr>PowerPoint Presentation</vt:lpstr>
      <vt:lpstr>Data: Sample Size</vt:lpstr>
      <vt:lpstr>Data: Variance (min unique tweets per user)</vt:lpstr>
      <vt:lpstr>PowerPoint Presentation</vt:lpstr>
      <vt:lpstr>Features: Sentence Embeddings</vt:lpstr>
      <vt:lpstr>PowerPoint Presentation</vt:lpstr>
      <vt:lpstr>Model: Vector Projection</vt:lpstr>
      <vt:lpstr>Model: Hyperparameters</vt:lpstr>
      <vt:lpstr>How much information is lost with UMAP?</vt:lpstr>
      <vt:lpstr>PowerPoint Presentation</vt:lpstr>
      <vt:lpstr>Model: Clustering</vt:lpstr>
      <vt:lpstr>Limitations of previous best Unsupervised Stance Detection</vt:lpstr>
      <vt:lpstr>Experiments Validation</vt:lpstr>
      <vt:lpstr>Baselines</vt:lpstr>
      <vt:lpstr>Results: Trump (full of #hashtags &amp; retweets)</vt:lpstr>
      <vt:lpstr>Results: UEFA</vt:lpstr>
      <vt:lpstr>Case Study Quantitative Analysis</vt:lpstr>
      <vt:lpstr>Topics</vt:lpstr>
      <vt:lpstr>Can we infer the stance on a topic from a different topic?</vt:lpstr>
      <vt:lpstr>Stance Alignment: Method</vt:lpstr>
      <vt:lpstr>Stance Alignment: Results</vt:lpstr>
      <vt:lpstr>What does the polarization degree inform us on different topics?</vt:lpstr>
      <vt:lpstr>Polarization Quantification: Method</vt:lpstr>
      <vt:lpstr>Polarization Quantification: Result</vt:lpstr>
      <vt:lpstr>Case Study Qualitative Analysis</vt:lpstr>
      <vt:lpstr>Semantic Difference in Clusters</vt:lpstr>
      <vt:lpstr>PowerPoint Presentation</vt:lpstr>
      <vt:lpstr>Limitation Analysis</vt:lpstr>
      <vt:lpstr>ICWSM: TR elections</vt:lpstr>
      <vt:lpstr>Summary &amp; Conclusion</vt:lpstr>
      <vt:lpstr>Summary</vt:lpstr>
      <vt:lpstr>Contributions &amp; Novelty</vt:lpstr>
      <vt:lpstr>While at Özyeğin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Embeddings-Based Clustering for Target Specific Stances</dc:title>
  <dc:creator>Ammar Rasid</dc:creator>
  <cp:lastModifiedBy>Ammar Rasid</cp:lastModifiedBy>
  <cp:revision>3</cp:revision>
  <dcterms:created xsi:type="dcterms:W3CDTF">2020-08-24T08:07:30Z</dcterms:created>
  <dcterms:modified xsi:type="dcterms:W3CDTF">2020-12-17T18:01:30Z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0x010100A496EBCB9BC7974BB03898621F97B0FA</vt:lpwstr>
  </property>
</Properties>
</file>